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91"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eb.ub.edu/es" TargetMode="External"/><Relationship Id="rId5" Type="http://schemas.openxmlformats.org/officeDocument/2006/relationships/hyperlink" Target="https://ssc.uniri.hr/o-nama/projekti-i-suradnje/uniri-brine/" TargetMode="Externa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8BFC8-DD8C-E6E7-10C4-A156E3761A3B}"/>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61E9DA5D-3425-4AB5-B066-9E64A4A39FFE}"/>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A9D636E-D3F2-5574-631D-BA882B80FB60}"/>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178A959D-8291-8303-A4E8-60DD1A564D49}"/>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923CF051-E1DA-19B2-A310-5080C2000EFA}"/>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5B5ECE03-C00C-F4A8-ED6F-6ADDE9707FE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2F02DB88-320A-072A-732E-0A4C58EAB1B0}"/>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6E439B2C-C398-19EB-876A-80A57503F4DD}"/>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28C26C7-DB3B-E191-BAC9-8DA1CB771D4C}"/>
              </a:ext>
            </a:extLst>
          </p:cNvPr>
          <p:cNvSpPr/>
          <p:nvPr/>
        </p:nvSpPr>
        <p:spPr>
          <a:xfrm>
            <a:off x="368584" y="3578982"/>
            <a:ext cx="2226309" cy="3285877"/>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96EE74C8-7B32-1350-4E63-7FDF18F9DC55}"/>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A0F6BCAB-FCE0-A4FC-5425-A34044DE79A0}"/>
              </a:ext>
            </a:extLst>
          </p:cNvPr>
          <p:cNvSpPr txBox="1"/>
          <p:nvPr/>
        </p:nvSpPr>
        <p:spPr>
          <a:xfrm>
            <a:off x="462680" y="3655167"/>
            <a:ext cx="2295755" cy="3170099"/>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endParaRPr lang="en-US" sz="1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endPar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It is an integrated institutional wellbeing program combining professional and peer. The project addresses key transition periods in student life through structured activities focused on adaptation to university, effective learning, employability, physical activity. Senior students provide peer support under professional supervision.</a:t>
            </a:r>
            <a:endParaRPr lang="en-IE"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7ADF9316-D14C-06EC-8DF9-F9E56186DEE9}"/>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BBB3393-67E4-C63E-0B52-970078D22844}"/>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F03E1C21-E68C-6242-4AFD-9821FE699D52}"/>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66FA3047-B0FE-33B9-1E69-32F81759FB66}"/>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4675AA22-AD0E-8E5F-4A1B-6D5AE0465114}"/>
              </a:ext>
            </a:extLst>
          </p:cNvPr>
          <p:cNvSpPr>
            <a:spLocks noGrp="1"/>
          </p:cNvSpPr>
          <p:nvPr>
            <p:ph type="body" sz="quarter" idx="30"/>
          </p:nvPr>
        </p:nvSpPr>
        <p:spPr>
          <a:xfrm>
            <a:off x="453505" y="2098163"/>
            <a:ext cx="3244529" cy="1154516"/>
          </a:xfrm>
        </p:spPr>
        <p:txBody>
          <a:bodyPr>
            <a:normAutofit lnSpcReduction="10000"/>
          </a:bodyPr>
          <a:lstStyle/>
          <a:p>
            <a:pPr>
              <a:spcBef>
                <a:spcPts val="1200"/>
              </a:spcBef>
            </a:pPr>
            <a:r>
              <a:rPr lang="en-US" dirty="0"/>
              <a:t>University of Rijeka</a:t>
            </a:r>
            <a:br>
              <a:rPr lang="en-US" dirty="0"/>
            </a:br>
            <a:r>
              <a:rPr lang="fr-FR" dirty="0"/>
              <a:t>x ESU</a:t>
            </a:r>
          </a:p>
          <a:p>
            <a:pPr>
              <a:spcBef>
                <a:spcPts val="1200"/>
              </a:spcBef>
            </a:pPr>
            <a:r>
              <a:rPr lang="en-US" sz="1600" dirty="0"/>
              <a:t>UNIRE Brine</a:t>
            </a:r>
            <a:endParaRPr lang="fr-FR" sz="1600" dirty="0"/>
          </a:p>
        </p:txBody>
      </p:sp>
      <p:sp>
        <p:nvSpPr>
          <p:cNvPr id="21" name="TextBox 20">
            <a:extLst>
              <a:ext uri="{FF2B5EF4-FFF2-40B4-BE49-F238E27FC236}">
                <a16:creationId xmlns:a16="http://schemas.microsoft.com/office/drawing/2014/main" id="{7F710190-25E4-ECEE-72B3-9CA03902D73D}"/>
              </a:ext>
            </a:extLst>
          </p:cNvPr>
          <p:cNvSpPr txBox="1"/>
          <p:nvPr/>
        </p:nvSpPr>
        <p:spPr>
          <a:xfrm>
            <a:off x="1752600" y="1363731"/>
            <a:ext cx="166423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CROATIA</a:t>
            </a:r>
          </a:p>
        </p:txBody>
      </p:sp>
      <p:sp>
        <p:nvSpPr>
          <p:cNvPr id="22" name="Text Placeholder 19">
            <a:extLst>
              <a:ext uri="{FF2B5EF4-FFF2-40B4-BE49-F238E27FC236}">
                <a16:creationId xmlns:a16="http://schemas.microsoft.com/office/drawing/2014/main" id="{3A01803A-7AFB-819B-B3EA-EAFA9BD6EB28}"/>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3B6D88E9-4239-F5CA-8688-FD7106BB3F2F}"/>
              </a:ext>
            </a:extLst>
          </p:cNvPr>
          <p:cNvSpPr txBox="1"/>
          <p:nvPr/>
        </p:nvSpPr>
        <p:spPr>
          <a:xfrm>
            <a:off x="5589553" y="2113403"/>
            <a:ext cx="2020401" cy="523220"/>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Wellbeing Program </a:t>
            </a:r>
            <a:b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and Student Support</a:t>
            </a:r>
          </a:p>
        </p:txBody>
      </p:sp>
      <p:sp>
        <p:nvSpPr>
          <p:cNvPr id="29" name="TextBox 28">
            <a:extLst>
              <a:ext uri="{FF2B5EF4-FFF2-40B4-BE49-F238E27FC236}">
                <a16:creationId xmlns:a16="http://schemas.microsoft.com/office/drawing/2014/main" id="{7EB8DB3C-E0E3-1711-F492-876E6970E951}"/>
              </a:ext>
            </a:extLst>
          </p:cNvPr>
          <p:cNvSpPr txBox="1"/>
          <p:nvPr/>
        </p:nvSpPr>
        <p:spPr>
          <a:xfrm>
            <a:off x="5587629" y="2671187"/>
            <a:ext cx="1972046"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48" name="Rounded Rectangle 45">
            <a:extLst>
              <a:ext uri="{FF2B5EF4-FFF2-40B4-BE49-F238E27FC236}">
                <a16:creationId xmlns:a16="http://schemas.microsoft.com/office/drawing/2014/main" id="{5E47C17C-F52B-3427-6A05-97A6EE6F892A}"/>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E95C4FA0-85A8-7DF9-9557-7A3DBEB87C9F}"/>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7D90A99A-6CC4-FF05-88E8-A57AEC477569}"/>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BC187DDA-B202-997E-E946-AE1AF82DFB9E}"/>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D50BA8CB-3C96-380B-6CE4-A0B65F3206FD}"/>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7614DEFF-2481-9856-FE65-5EFC8B5FBC65}"/>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CE425A05-382E-7C44-0E47-9C8CBA8CA8D7}"/>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AE29AA2C-3FA4-AF06-A541-11A1D4CDA875}"/>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3B7BF1B3-8CC8-E12D-CDFE-B0ADB924FABD}"/>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06E7B461-07FF-F256-FF76-71B5718CB0AA}"/>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860BF9C6-7F7C-9839-2E86-8EB80DEFA265}"/>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AEE4BDB2-22C8-3AC3-3163-BCC751182C55}"/>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49DE16A3-8106-379C-504E-907C0B9E1891}"/>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4636FA6F-D723-ACEC-967D-9648E161A878}"/>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00CB0536-430E-CA46-F6E6-5F1BD3C630D0}"/>
              </a:ext>
            </a:extLst>
          </p:cNvPr>
          <p:cNvSpPr txBox="1"/>
          <p:nvPr/>
        </p:nvSpPr>
        <p:spPr>
          <a:xfrm>
            <a:off x="584025" y="7759519"/>
            <a:ext cx="1247407"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UNIRE Brine</a:t>
            </a:r>
            <a:r>
              <a:rPr lang="en-GB" sz="1400" b="1" dirty="0">
                <a:solidFill>
                  <a:srgbClr val="002060"/>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2" name="Rectangle 2">
            <a:extLst>
              <a:ext uri="{FF2B5EF4-FFF2-40B4-BE49-F238E27FC236}">
                <a16:creationId xmlns:a16="http://schemas.microsoft.com/office/drawing/2014/main" id="{F3AEC38C-5445-12D0-697A-84C945405902}"/>
              </a:ext>
            </a:extLst>
          </p:cNvPr>
          <p:cNvSpPr/>
          <p:nvPr/>
        </p:nvSpPr>
        <p:spPr>
          <a:xfrm>
            <a:off x="2618452" y="3824913"/>
            <a:ext cx="4966271" cy="6644548"/>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7DA86165-C881-6ECF-06CF-A4006D2ED13B}"/>
              </a:ext>
            </a:extLst>
          </p:cNvPr>
          <p:cNvSpPr txBox="1">
            <a:spLocks/>
          </p:cNvSpPr>
          <p:nvPr/>
        </p:nvSpPr>
        <p:spPr>
          <a:xfrm>
            <a:off x="2793712" y="6917864"/>
            <a:ext cx="4493619" cy="987417"/>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sz="900" dirty="0">
                <a:solidFill>
                  <a:schemeClr val="bg1"/>
                </a:solidFill>
              </a:rPr>
              <a:t>The practice combines evidence-informed professional support with peer-led activities that are relatable and accessible to students. Addressing multiple dimensions of student wellbeing (academic, psychological, social, physical, and career-related) through coordinated activities increases engagement, normalizes help-seeking, and strengthens resilience across the student lifecycle.</a:t>
            </a:r>
          </a:p>
        </p:txBody>
      </p:sp>
      <p:sp>
        <p:nvSpPr>
          <p:cNvPr id="5" name="Rectangle 6">
            <a:extLst>
              <a:ext uri="{FF2B5EF4-FFF2-40B4-BE49-F238E27FC236}">
                <a16:creationId xmlns:a16="http://schemas.microsoft.com/office/drawing/2014/main" id="{8CED09C3-8523-2D60-C26A-530B0339D9A1}"/>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54CB8271-B0FA-3499-1AB0-BF28D141B7BC}"/>
              </a:ext>
            </a:extLst>
          </p:cNvPr>
          <p:cNvSpPr txBox="1">
            <a:spLocks/>
          </p:cNvSpPr>
          <p:nvPr/>
        </p:nvSpPr>
        <p:spPr>
          <a:xfrm>
            <a:off x="2860554" y="9586655"/>
            <a:ext cx="4514125" cy="815844"/>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sz="900" dirty="0">
                <a:solidFill>
                  <a:schemeClr val="bg1"/>
                </a:solidFill>
              </a:rPr>
              <a:t>It requires an institutional counselling or support unit, trained professional staff for supervision, motivated senior students as peer supporters, and strong cooperation with student organizations and faculties. Adaptation may be required depending on institutional size, available resources, and student population needs.</a:t>
            </a:r>
          </a:p>
        </p:txBody>
      </p:sp>
      <p:sp>
        <p:nvSpPr>
          <p:cNvPr id="25" name="Text Placeholder 5">
            <a:extLst>
              <a:ext uri="{FF2B5EF4-FFF2-40B4-BE49-F238E27FC236}">
                <a16:creationId xmlns:a16="http://schemas.microsoft.com/office/drawing/2014/main" id="{C02C9F61-3DAC-524B-8E5F-A436110D3E5B}"/>
              </a:ext>
            </a:extLst>
          </p:cNvPr>
          <p:cNvSpPr txBox="1">
            <a:spLocks/>
          </p:cNvSpPr>
          <p:nvPr/>
        </p:nvSpPr>
        <p:spPr>
          <a:xfrm>
            <a:off x="2709396" y="4264390"/>
            <a:ext cx="4561438" cy="987483"/>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sz="900" dirty="0">
                <a:solidFill>
                  <a:schemeClr val="bg1"/>
                </a:solidFill>
              </a:rPr>
              <a:t>Professional staff from the University Counselling Centre design, coordinate, and supervise all activities, train peer supporters, and ensure quality and ethical standards. Educators, faculty representatives, and institutional partners contribute through collaboration, expertise, and integration of activities into existing student support structures.</a:t>
            </a:r>
          </a:p>
        </p:txBody>
      </p:sp>
      <p:sp>
        <p:nvSpPr>
          <p:cNvPr id="34" name="Text Placeholder 5">
            <a:extLst>
              <a:ext uri="{FF2B5EF4-FFF2-40B4-BE49-F238E27FC236}">
                <a16:creationId xmlns:a16="http://schemas.microsoft.com/office/drawing/2014/main" id="{12500132-431E-44C2-0529-F52A78E87761}"/>
              </a:ext>
            </a:extLst>
          </p:cNvPr>
          <p:cNvSpPr txBox="1">
            <a:spLocks/>
          </p:cNvSpPr>
          <p:nvPr/>
        </p:nvSpPr>
        <p:spPr>
          <a:xfrm>
            <a:off x="2793712" y="8346784"/>
            <a:ext cx="4549503" cy="84026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sz="900" dirty="0">
                <a:solidFill>
                  <a:schemeClr val="bg1"/>
                </a:solidFill>
              </a:rPr>
              <a:t>High transferability. Expected outcomes include improved student adjustment, enhanced learning skills, increased wellbeing awareness, strengthened peer-support competencies, and positive participant feedback. Initial qualitative observations indicate high student engagement and perceived usefulness of peer-led activities</a:t>
            </a:r>
          </a:p>
        </p:txBody>
      </p:sp>
      <p:cxnSp>
        <p:nvCxnSpPr>
          <p:cNvPr id="36" name="Straight Connector 33">
            <a:extLst>
              <a:ext uri="{FF2B5EF4-FFF2-40B4-BE49-F238E27FC236}">
                <a16:creationId xmlns:a16="http://schemas.microsoft.com/office/drawing/2014/main" id="{703D24E8-E703-79A3-61B7-F3971719D944}"/>
              </a:ext>
            </a:extLst>
          </p:cNvPr>
          <p:cNvCxnSpPr>
            <a:cxnSpLocks/>
          </p:cNvCxnSpPr>
          <p:nvPr/>
        </p:nvCxnSpPr>
        <p:spPr>
          <a:xfrm>
            <a:off x="2793712" y="5127988"/>
            <a:ext cx="4477121"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8A0FD24-624E-6776-9CDA-341F575DA27B}"/>
              </a:ext>
            </a:extLst>
          </p:cNvPr>
          <p:cNvCxnSpPr>
            <a:cxnSpLocks/>
          </p:cNvCxnSpPr>
          <p:nvPr/>
        </p:nvCxnSpPr>
        <p:spPr>
          <a:xfrm>
            <a:off x="2793712" y="6452638"/>
            <a:ext cx="4477121"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E5FD4EB5-664C-8B99-187B-617A31F53E6D}"/>
              </a:ext>
            </a:extLst>
          </p:cNvPr>
          <p:cNvCxnSpPr>
            <a:cxnSpLocks/>
          </p:cNvCxnSpPr>
          <p:nvPr/>
        </p:nvCxnSpPr>
        <p:spPr>
          <a:xfrm>
            <a:off x="2793712" y="7915558"/>
            <a:ext cx="4477121"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8F04104-80AB-BA50-ABD7-E29199198FDF}"/>
              </a:ext>
            </a:extLst>
          </p:cNvPr>
          <p:cNvCxnSpPr>
            <a:cxnSpLocks/>
          </p:cNvCxnSpPr>
          <p:nvPr/>
        </p:nvCxnSpPr>
        <p:spPr>
          <a:xfrm>
            <a:off x="2793712" y="9167982"/>
            <a:ext cx="4507096"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398FAC0A-A457-5B87-1534-803DB4C55A9D}"/>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1503BBAF-E97B-DC7F-3E05-8256D71C54F2}"/>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8FBD7F24-B93A-9CB9-8C83-AB68F925A3F0}"/>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30D7FC07-EEF1-4809-8320-694F6EDCF8CC}"/>
              </a:ext>
            </a:extLst>
          </p:cNvPr>
          <p:cNvSpPr/>
          <p:nvPr/>
        </p:nvSpPr>
        <p:spPr>
          <a:xfrm>
            <a:off x="2552347" y="5242763"/>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B39C9C06-0BD9-4923-CA84-3527AEB5A4DD}"/>
              </a:ext>
            </a:extLst>
          </p:cNvPr>
          <p:cNvSpPr txBox="1"/>
          <p:nvPr/>
        </p:nvSpPr>
        <p:spPr>
          <a:xfrm>
            <a:off x="2534179" y="5280295"/>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9DE056A4-657A-164F-22EE-E5C82E87315E}"/>
              </a:ext>
            </a:extLst>
          </p:cNvPr>
          <p:cNvSpPr/>
          <p:nvPr/>
        </p:nvSpPr>
        <p:spPr>
          <a:xfrm>
            <a:off x="2552348" y="6572407"/>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1BD99C7D-ED7C-6592-7B21-394963890C46}"/>
              </a:ext>
            </a:extLst>
          </p:cNvPr>
          <p:cNvSpPr txBox="1"/>
          <p:nvPr/>
        </p:nvSpPr>
        <p:spPr>
          <a:xfrm>
            <a:off x="2552348" y="6609687"/>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9587ECA1-8141-33C2-D92B-899507776423}"/>
              </a:ext>
            </a:extLst>
          </p:cNvPr>
          <p:cNvSpPr/>
          <p:nvPr/>
        </p:nvSpPr>
        <p:spPr>
          <a:xfrm>
            <a:off x="2532199" y="8009313"/>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78233D4C-1202-3B5D-6405-9D4BCD65CA56}"/>
              </a:ext>
            </a:extLst>
          </p:cNvPr>
          <p:cNvSpPr/>
          <p:nvPr/>
        </p:nvSpPr>
        <p:spPr>
          <a:xfrm>
            <a:off x="2532199" y="92494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9A761BE2-8214-873F-D19A-A9DF9390EC9D}"/>
              </a:ext>
            </a:extLst>
          </p:cNvPr>
          <p:cNvSpPr txBox="1"/>
          <p:nvPr/>
        </p:nvSpPr>
        <p:spPr>
          <a:xfrm>
            <a:off x="2502323" y="8045718"/>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and impact</a:t>
            </a:r>
          </a:p>
        </p:txBody>
      </p:sp>
      <p:sp>
        <p:nvSpPr>
          <p:cNvPr id="65" name="TextBox 64">
            <a:extLst>
              <a:ext uri="{FF2B5EF4-FFF2-40B4-BE49-F238E27FC236}">
                <a16:creationId xmlns:a16="http://schemas.microsoft.com/office/drawing/2014/main" id="{DA3A2DB4-291C-40E5-A6A5-BF1436A552F4}"/>
              </a:ext>
            </a:extLst>
          </p:cNvPr>
          <p:cNvSpPr txBox="1"/>
          <p:nvPr/>
        </p:nvSpPr>
        <p:spPr>
          <a:xfrm>
            <a:off x="2480877" y="9295956"/>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32" name="Text Placeholder 5">
            <a:extLst>
              <a:ext uri="{FF2B5EF4-FFF2-40B4-BE49-F238E27FC236}">
                <a16:creationId xmlns:a16="http://schemas.microsoft.com/office/drawing/2014/main" id="{FCBC85CA-6322-3590-3525-137F1F6BC41C}"/>
              </a:ext>
            </a:extLst>
          </p:cNvPr>
          <p:cNvSpPr txBox="1">
            <a:spLocks/>
          </p:cNvSpPr>
          <p:nvPr/>
        </p:nvSpPr>
        <p:spPr>
          <a:xfrm>
            <a:off x="2758436" y="5589412"/>
            <a:ext cx="4528894" cy="841921"/>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sz="900" dirty="0">
                <a:solidFill>
                  <a:schemeClr val="bg1"/>
                </a:solidFill>
              </a:rPr>
              <a:t>The project directly supports student mental health by reducing stress during critical transition periods, strengthening coping and learning skills, promoting physical activity as a protective factor, fostering social connectedness, and increasing access to early, low-threshold peer and professional support.</a:t>
            </a:r>
          </a:p>
        </p:txBody>
      </p:sp>
      <p:pic>
        <p:nvPicPr>
          <p:cNvPr id="6" name="Picture 85">
            <a:extLst>
              <a:ext uri="{FF2B5EF4-FFF2-40B4-BE49-F238E27FC236}">
                <a16:creationId xmlns:a16="http://schemas.microsoft.com/office/drawing/2014/main" id="{65B1151F-7079-D84D-1346-CACA2DB04B97}"/>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29574" y="9428884"/>
            <a:ext cx="1582702" cy="229647"/>
          </a:xfrm>
          <a:prstGeom prst="rect">
            <a:avLst/>
          </a:prstGeom>
        </p:spPr>
      </p:pic>
      <p:pic>
        <p:nvPicPr>
          <p:cNvPr id="4098" name="Picture 2" descr="Call for Abstracts – Novembertagung">
            <a:extLst>
              <a:ext uri="{FF2B5EF4-FFF2-40B4-BE49-F238E27FC236}">
                <a16:creationId xmlns:a16="http://schemas.microsoft.com/office/drawing/2014/main" id="{8982492B-4FD9-6785-4A08-F4E6667AD9E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5684" y="8160512"/>
            <a:ext cx="1051380" cy="1051380"/>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59">
            <a:extLst>
              <a:ext uri="{FF2B5EF4-FFF2-40B4-BE49-F238E27FC236}">
                <a16:creationId xmlns:a16="http://schemas.microsoft.com/office/drawing/2014/main" id="{9B53DD9A-D24B-E3CD-F3EF-66D439C4D194}"/>
              </a:ext>
            </a:extLst>
          </p:cNvPr>
          <p:cNvSpPr>
            <a:spLocks/>
          </p:cNvSpPr>
          <p:nvPr/>
        </p:nvSpPr>
        <p:spPr bwMode="auto">
          <a:xfrm>
            <a:off x="584025" y="1236020"/>
            <a:ext cx="1168575" cy="733538"/>
          </a:xfrm>
          <a:custGeom>
            <a:avLst/>
            <a:gdLst>
              <a:gd name="T0" fmla="*/ 5 w 117"/>
              <a:gd name="T1" fmla="*/ 46 h 88"/>
              <a:gd name="T2" fmla="*/ 1 w 117"/>
              <a:gd name="T3" fmla="*/ 42 h 88"/>
              <a:gd name="T4" fmla="*/ 6 w 117"/>
              <a:gd name="T5" fmla="*/ 36 h 88"/>
              <a:gd name="T6" fmla="*/ 10 w 117"/>
              <a:gd name="T7" fmla="*/ 33 h 88"/>
              <a:gd name="T8" fmla="*/ 13 w 117"/>
              <a:gd name="T9" fmla="*/ 27 h 88"/>
              <a:gd name="T10" fmla="*/ 41 w 117"/>
              <a:gd name="T11" fmla="*/ 31 h 88"/>
              <a:gd name="T12" fmla="*/ 48 w 117"/>
              <a:gd name="T13" fmla="*/ 26 h 88"/>
              <a:gd name="T14" fmla="*/ 55 w 117"/>
              <a:gd name="T15" fmla="*/ 19 h 88"/>
              <a:gd name="T16" fmla="*/ 71 w 117"/>
              <a:gd name="T17" fmla="*/ 15 h 88"/>
              <a:gd name="T18" fmla="*/ 85 w 117"/>
              <a:gd name="T19" fmla="*/ 12 h 88"/>
              <a:gd name="T20" fmla="*/ 95 w 117"/>
              <a:gd name="T21" fmla="*/ 8 h 88"/>
              <a:gd name="T22" fmla="*/ 101 w 117"/>
              <a:gd name="T23" fmla="*/ 2 h 88"/>
              <a:gd name="T24" fmla="*/ 107 w 117"/>
              <a:gd name="T25" fmla="*/ 2 h 88"/>
              <a:gd name="T26" fmla="*/ 108 w 117"/>
              <a:gd name="T27" fmla="*/ 5 h 88"/>
              <a:gd name="T28" fmla="*/ 109 w 117"/>
              <a:gd name="T29" fmla="*/ 7 h 88"/>
              <a:gd name="T30" fmla="*/ 111 w 117"/>
              <a:gd name="T31" fmla="*/ 10 h 88"/>
              <a:gd name="T32" fmla="*/ 115 w 117"/>
              <a:gd name="T33" fmla="*/ 19 h 88"/>
              <a:gd name="T34" fmla="*/ 109 w 117"/>
              <a:gd name="T35" fmla="*/ 22 h 88"/>
              <a:gd name="T36" fmla="*/ 107 w 117"/>
              <a:gd name="T37" fmla="*/ 27 h 88"/>
              <a:gd name="T38" fmla="*/ 102 w 117"/>
              <a:gd name="T39" fmla="*/ 28 h 88"/>
              <a:gd name="T40" fmla="*/ 101 w 117"/>
              <a:gd name="T41" fmla="*/ 32 h 88"/>
              <a:gd name="T42" fmla="*/ 96 w 117"/>
              <a:gd name="T43" fmla="*/ 35 h 88"/>
              <a:gd name="T44" fmla="*/ 91 w 117"/>
              <a:gd name="T45" fmla="*/ 38 h 88"/>
              <a:gd name="T46" fmla="*/ 86 w 117"/>
              <a:gd name="T47" fmla="*/ 41 h 88"/>
              <a:gd name="T48" fmla="*/ 87 w 117"/>
              <a:gd name="T49" fmla="*/ 46 h 88"/>
              <a:gd name="T50" fmla="*/ 90 w 117"/>
              <a:gd name="T51" fmla="*/ 49 h 88"/>
              <a:gd name="T52" fmla="*/ 89 w 117"/>
              <a:gd name="T53" fmla="*/ 56 h 88"/>
              <a:gd name="T54" fmla="*/ 88 w 117"/>
              <a:gd name="T55" fmla="*/ 60 h 88"/>
              <a:gd name="T56" fmla="*/ 83 w 117"/>
              <a:gd name="T57" fmla="*/ 62 h 88"/>
              <a:gd name="T58" fmla="*/ 78 w 117"/>
              <a:gd name="T59" fmla="*/ 64 h 88"/>
              <a:gd name="T60" fmla="*/ 76 w 117"/>
              <a:gd name="T61" fmla="*/ 68 h 88"/>
              <a:gd name="T62" fmla="*/ 79 w 117"/>
              <a:gd name="T63" fmla="*/ 69 h 88"/>
              <a:gd name="T64" fmla="*/ 77 w 117"/>
              <a:gd name="T65" fmla="*/ 72 h 88"/>
              <a:gd name="T66" fmla="*/ 76 w 117"/>
              <a:gd name="T67" fmla="*/ 76 h 88"/>
              <a:gd name="T68" fmla="*/ 79 w 117"/>
              <a:gd name="T69" fmla="*/ 80 h 88"/>
              <a:gd name="T70" fmla="*/ 74 w 117"/>
              <a:gd name="T71" fmla="*/ 83 h 88"/>
              <a:gd name="T72" fmla="*/ 69 w 117"/>
              <a:gd name="T73" fmla="*/ 81 h 88"/>
              <a:gd name="T74" fmla="*/ 64 w 117"/>
              <a:gd name="T75" fmla="*/ 80 h 88"/>
              <a:gd name="T76" fmla="*/ 61 w 117"/>
              <a:gd name="T77" fmla="*/ 82 h 88"/>
              <a:gd name="T78" fmla="*/ 55 w 117"/>
              <a:gd name="T79" fmla="*/ 80 h 88"/>
              <a:gd name="T80" fmla="*/ 53 w 117"/>
              <a:gd name="T81" fmla="*/ 77 h 88"/>
              <a:gd name="T82" fmla="*/ 49 w 117"/>
              <a:gd name="T83" fmla="*/ 72 h 88"/>
              <a:gd name="T84" fmla="*/ 46 w 117"/>
              <a:gd name="T85" fmla="*/ 76 h 88"/>
              <a:gd name="T86" fmla="*/ 45 w 117"/>
              <a:gd name="T87" fmla="*/ 80 h 88"/>
              <a:gd name="T88" fmla="*/ 39 w 117"/>
              <a:gd name="T89" fmla="*/ 83 h 88"/>
              <a:gd name="T90" fmla="*/ 33 w 117"/>
              <a:gd name="T91" fmla="*/ 84 h 88"/>
              <a:gd name="T92" fmla="*/ 28 w 117"/>
              <a:gd name="T93" fmla="*/ 83 h 88"/>
              <a:gd name="T94" fmla="*/ 27 w 117"/>
              <a:gd name="T95" fmla="*/ 84 h 88"/>
              <a:gd name="T96" fmla="*/ 24 w 117"/>
              <a:gd name="T97" fmla="*/ 87 h 88"/>
              <a:gd name="T98" fmla="*/ 21 w 117"/>
              <a:gd name="T99" fmla="*/ 88 h 88"/>
              <a:gd name="T100" fmla="*/ 15 w 117"/>
              <a:gd name="T101" fmla="*/ 87 h 88"/>
              <a:gd name="T102" fmla="*/ 11 w 117"/>
              <a:gd name="T103" fmla="*/ 84 h 88"/>
              <a:gd name="T104" fmla="*/ 15 w 117"/>
              <a:gd name="T105" fmla="*/ 82 h 88"/>
              <a:gd name="T106" fmla="*/ 17 w 117"/>
              <a:gd name="T107" fmla="*/ 81 h 88"/>
              <a:gd name="T108" fmla="*/ 19 w 117"/>
              <a:gd name="T109" fmla="*/ 79 h 88"/>
              <a:gd name="T110" fmla="*/ 17 w 117"/>
              <a:gd name="T111" fmla="*/ 77 h 88"/>
              <a:gd name="T112" fmla="*/ 9 w 117"/>
              <a:gd name="T113" fmla="*/ 67 h 88"/>
              <a:gd name="T114" fmla="*/ 11 w 117"/>
              <a:gd name="T115" fmla="*/ 61 h 88"/>
              <a:gd name="T116" fmla="*/ 9 w 117"/>
              <a:gd name="T117" fmla="*/ 58 h 88"/>
              <a:gd name="T118" fmla="*/ 6 w 117"/>
              <a:gd name="T119" fmla="*/ 58 h 88"/>
              <a:gd name="T120" fmla="*/ 5 w 117"/>
              <a:gd name="T121" fmla="*/ 55 h 88"/>
              <a:gd name="T122" fmla="*/ 11 w 117"/>
              <a:gd name="T123" fmla="*/ 4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7" h="88">
                <a:moveTo>
                  <a:pt x="9" y="48"/>
                </a:moveTo>
                <a:cubicBezTo>
                  <a:pt x="7" y="47"/>
                  <a:pt x="7" y="47"/>
                  <a:pt x="7" y="47"/>
                </a:cubicBezTo>
                <a:cubicBezTo>
                  <a:pt x="5" y="46"/>
                  <a:pt x="5" y="46"/>
                  <a:pt x="5" y="46"/>
                </a:cubicBezTo>
                <a:cubicBezTo>
                  <a:pt x="2" y="46"/>
                  <a:pt x="2" y="46"/>
                  <a:pt x="2" y="46"/>
                </a:cubicBezTo>
                <a:cubicBezTo>
                  <a:pt x="0" y="44"/>
                  <a:pt x="0" y="44"/>
                  <a:pt x="0" y="44"/>
                </a:cubicBezTo>
                <a:cubicBezTo>
                  <a:pt x="1" y="42"/>
                  <a:pt x="1" y="42"/>
                  <a:pt x="1" y="42"/>
                </a:cubicBezTo>
                <a:cubicBezTo>
                  <a:pt x="1" y="40"/>
                  <a:pt x="1" y="40"/>
                  <a:pt x="1" y="40"/>
                </a:cubicBezTo>
                <a:cubicBezTo>
                  <a:pt x="1" y="40"/>
                  <a:pt x="3" y="38"/>
                  <a:pt x="3" y="38"/>
                </a:cubicBezTo>
                <a:cubicBezTo>
                  <a:pt x="4" y="37"/>
                  <a:pt x="6" y="36"/>
                  <a:pt x="6" y="36"/>
                </a:cubicBezTo>
                <a:cubicBezTo>
                  <a:pt x="7" y="34"/>
                  <a:pt x="7" y="34"/>
                  <a:pt x="7" y="34"/>
                </a:cubicBezTo>
                <a:cubicBezTo>
                  <a:pt x="7" y="34"/>
                  <a:pt x="8" y="33"/>
                  <a:pt x="9" y="33"/>
                </a:cubicBezTo>
                <a:cubicBezTo>
                  <a:pt x="10" y="33"/>
                  <a:pt x="10" y="34"/>
                  <a:pt x="10" y="33"/>
                </a:cubicBezTo>
                <a:cubicBezTo>
                  <a:pt x="11" y="33"/>
                  <a:pt x="11" y="29"/>
                  <a:pt x="11" y="29"/>
                </a:cubicBezTo>
                <a:cubicBezTo>
                  <a:pt x="11" y="27"/>
                  <a:pt x="11" y="27"/>
                  <a:pt x="11" y="27"/>
                </a:cubicBezTo>
                <a:cubicBezTo>
                  <a:pt x="13" y="27"/>
                  <a:pt x="13" y="27"/>
                  <a:pt x="13" y="27"/>
                </a:cubicBezTo>
                <a:cubicBezTo>
                  <a:pt x="22" y="30"/>
                  <a:pt x="22" y="30"/>
                  <a:pt x="22" y="30"/>
                </a:cubicBezTo>
                <a:cubicBezTo>
                  <a:pt x="32" y="31"/>
                  <a:pt x="32" y="31"/>
                  <a:pt x="32" y="31"/>
                </a:cubicBezTo>
                <a:cubicBezTo>
                  <a:pt x="41" y="31"/>
                  <a:pt x="41" y="31"/>
                  <a:pt x="41" y="31"/>
                </a:cubicBezTo>
                <a:cubicBezTo>
                  <a:pt x="43" y="31"/>
                  <a:pt x="43" y="31"/>
                  <a:pt x="43" y="31"/>
                </a:cubicBezTo>
                <a:cubicBezTo>
                  <a:pt x="46" y="29"/>
                  <a:pt x="46" y="29"/>
                  <a:pt x="46" y="29"/>
                </a:cubicBezTo>
                <a:cubicBezTo>
                  <a:pt x="48" y="26"/>
                  <a:pt x="48" y="26"/>
                  <a:pt x="48" y="26"/>
                </a:cubicBezTo>
                <a:cubicBezTo>
                  <a:pt x="52" y="25"/>
                  <a:pt x="52" y="25"/>
                  <a:pt x="52" y="25"/>
                </a:cubicBezTo>
                <a:cubicBezTo>
                  <a:pt x="53" y="23"/>
                  <a:pt x="53" y="23"/>
                  <a:pt x="53" y="23"/>
                </a:cubicBezTo>
                <a:cubicBezTo>
                  <a:pt x="55" y="19"/>
                  <a:pt x="55" y="19"/>
                  <a:pt x="55" y="19"/>
                </a:cubicBezTo>
                <a:cubicBezTo>
                  <a:pt x="58" y="17"/>
                  <a:pt x="58" y="17"/>
                  <a:pt x="58" y="17"/>
                </a:cubicBezTo>
                <a:cubicBezTo>
                  <a:pt x="64" y="17"/>
                  <a:pt x="64" y="17"/>
                  <a:pt x="64" y="17"/>
                </a:cubicBezTo>
                <a:cubicBezTo>
                  <a:pt x="71" y="15"/>
                  <a:pt x="71" y="15"/>
                  <a:pt x="71" y="15"/>
                </a:cubicBezTo>
                <a:cubicBezTo>
                  <a:pt x="76" y="17"/>
                  <a:pt x="76" y="17"/>
                  <a:pt x="76" y="17"/>
                </a:cubicBezTo>
                <a:cubicBezTo>
                  <a:pt x="82" y="13"/>
                  <a:pt x="82" y="13"/>
                  <a:pt x="82" y="13"/>
                </a:cubicBezTo>
                <a:cubicBezTo>
                  <a:pt x="85" y="12"/>
                  <a:pt x="85" y="12"/>
                  <a:pt x="85" y="12"/>
                </a:cubicBezTo>
                <a:cubicBezTo>
                  <a:pt x="90" y="10"/>
                  <a:pt x="90" y="10"/>
                  <a:pt x="90" y="10"/>
                </a:cubicBezTo>
                <a:cubicBezTo>
                  <a:pt x="96" y="14"/>
                  <a:pt x="96" y="14"/>
                  <a:pt x="96" y="14"/>
                </a:cubicBezTo>
                <a:cubicBezTo>
                  <a:pt x="95" y="8"/>
                  <a:pt x="95" y="8"/>
                  <a:pt x="95" y="8"/>
                </a:cubicBezTo>
                <a:cubicBezTo>
                  <a:pt x="96" y="4"/>
                  <a:pt x="96" y="4"/>
                  <a:pt x="96" y="4"/>
                </a:cubicBezTo>
                <a:cubicBezTo>
                  <a:pt x="100" y="2"/>
                  <a:pt x="100" y="2"/>
                  <a:pt x="100" y="2"/>
                </a:cubicBezTo>
                <a:cubicBezTo>
                  <a:pt x="101" y="2"/>
                  <a:pt x="101" y="2"/>
                  <a:pt x="101" y="2"/>
                </a:cubicBezTo>
                <a:cubicBezTo>
                  <a:pt x="101" y="2"/>
                  <a:pt x="101" y="2"/>
                  <a:pt x="101" y="2"/>
                </a:cubicBezTo>
                <a:cubicBezTo>
                  <a:pt x="105" y="0"/>
                  <a:pt x="105" y="0"/>
                  <a:pt x="105" y="0"/>
                </a:cubicBezTo>
                <a:cubicBezTo>
                  <a:pt x="107" y="2"/>
                  <a:pt x="107" y="2"/>
                  <a:pt x="107" y="2"/>
                </a:cubicBezTo>
                <a:cubicBezTo>
                  <a:pt x="108" y="4"/>
                  <a:pt x="108" y="4"/>
                  <a:pt x="108" y="4"/>
                </a:cubicBezTo>
                <a:cubicBezTo>
                  <a:pt x="108" y="4"/>
                  <a:pt x="108" y="4"/>
                  <a:pt x="108" y="4"/>
                </a:cubicBezTo>
                <a:cubicBezTo>
                  <a:pt x="108" y="4"/>
                  <a:pt x="108" y="4"/>
                  <a:pt x="108" y="5"/>
                </a:cubicBezTo>
                <a:cubicBezTo>
                  <a:pt x="108" y="5"/>
                  <a:pt x="108" y="5"/>
                  <a:pt x="108" y="5"/>
                </a:cubicBezTo>
                <a:cubicBezTo>
                  <a:pt x="108" y="6"/>
                  <a:pt x="108" y="6"/>
                  <a:pt x="108" y="6"/>
                </a:cubicBezTo>
                <a:cubicBezTo>
                  <a:pt x="109" y="7"/>
                  <a:pt x="109" y="7"/>
                  <a:pt x="109" y="7"/>
                </a:cubicBezTo>
                <a:cubicBezTo>
                  <a:pt x="110" y="8"/>
                  <a:pt x="110" y="8"/>
                  <a:pt x="110" y="8"/>
                </a:cubicBezTo>
                <a:cubicBezTo>
                  <a:pt x="110" y="8"/>
                  <a:pt x="110" y="8"/>
                  <a:pt x="110" y="8"/>
                </a:cubicBezTo>
                <a:cubicBezTo>
                  <a:pt x="111" y="10"/>
                  <a:pt x="111" y="10"/>
                  <a:pt x="111" y="10"/>
                </a:cubicBezTo>
                <a:cubicBezTo>
                  <a:pt x="111" y="12"/>
                  <a:pt x="111" y="12"/>
                  <a:pt x="111" y="12"/>
                </a:cubicBezTo>
                <a:cubicBezTo>
                  <a:pt x="117" y="19"/>
                  <a:pt x="117" y="19"/>
                  <a:pt x="117" y="19"/>
                </a:cubicBezTo>
                <a:cubicBezTo>
                  <a:pt x="117" y="19"/>
                  <a:pt x="115" y="19"/>
                  <a:pt x="115" y="19"/>
                </a:cubicBezTo>
                <a:cubicBezTo>
                  <a:pt x="114" y="19"/>
                  <a:pt x="112" y="19"/>
                  <a:pt x="112" y="19"/>
                </a:cubicBezTo>
                <a:cubicBezTo>
                  <a:pt x="112" y="19"/>
                  <a:pt x="111" y="20"/>
                  <a:pt x="110" y="20"/>
                </a:cubicBezTo>
                <a:cubicBezTo>
                  <a:pt x="110" y="20"/>
                  <a:pt x="109" y="22"/>
                  <a:pt x="109" y="22"/>
                </a:cubicBezTo>
                <a:cubicBezTo>
                  <a:pt x="108" y="23"/>
                  <a:pt x="108" y="23"/>
                  <a:pt x="108" y="23"/>
                </a:cubicBezTo>
                <a:cubicBezTo>
                  <a:pt x="109" y="24"/>
                  <a:pt x="109" y="24"/>
                  <a:pt x="109" y="24"/>
                </a:cubicBezTo>
                <a:cubicBezTo>
                  <a:pt x="111" y="28"/>
                  <a:pt x="112" y="28"/>
                  <a:pt x="107" y="27"/>
                </a:cubicBezTo>
                <a:cubicBezTo>
                  <a:pt x="105" y="26"/>
                  <a:pt x="105" y="26"/>
                  <a:pt x="105" y="26"/>
                </a:cubicBezTo>
                <a:cubicBezTo>
                  <a:pt x="104" y="27"/>
                  <a:pt x="104" y="27"/>
                  <a:pt x="104" y="27"/>
                </a:cubicBezTo>
                <a:cubicBezTo>
                  <a:pt x="102" y="28"/>
                  <a:pt x="102" y="28"/>
                  <a:pt x="102" y="28"/>
                </a:cubicBezTo>
                <a:cubicBezTo>
                  <a:pt x="102" y="28"/>
                  <a:pt x="102" y="28"/>
                  <a:pt x="102" y="28"/>
                </a:cubicBezTo>
                <a:cubicBezTo>
                  <a:pt x="102" y="28"/>
                  <a:pt x="102" y="30"/>
                  <a:pt x="102" y="30"/>
                </a:cubicBezTo>
                <a:cubicBezTo>
                  <a:pt x="101" y="32"/>
                  <a:pt x="101" y="32"/>
                  <a:pt x="101" y="32"/>
                </a:cubicBezTo>
                <a:cubicBezTo>
                  <a:pt x="99" y="33"/>
                  <a:pt x="99" y="33"/>
                  <a:pt x="99" y="33"/>
                </a:cubicBezTo>
                <a:cubicBezTo>
                  <a:pt x="97" y="34"/>
                  <a:pt x="97" y="34"/>
                  <a:pt x="97" y="34"/>
                </a:cubicBezTo>
                <a:cubicBezTo>
                  <a:pt x="96" y="35"/>
                  <a:pt x="96" y="35"/>
                  <a:pt x="96" y="35"/>
                </a:cubicBezTo>
                <a:cubicBezTo>
                  <a:pt x="94" y="35"/>
                  <a:pt x="94" y="35"/>
                  <a:pt x="94" y="35"/>
                </a:cubicBezTo>
                <a:cubicBezTo>
                  <a:pt x="92" y="36"/>
                  <a:pt x="92" y="36"/>
                  <a:pt x="92" y="36"/>
                </a:cubicBezTo>
                <a:cubicBezTo>
                  <a:pt x="91" y="38"/>
                  <a:pt x="91" y="38"/>
                  <a:pt x="91" y="38"/>
                </a:cubicBezTo>
                <a:cubicBezTo>
                  <a:pt x="91" y="38"/>
                  <a:pt x="89" y="38"/>
                  <a:pt x="89" y="38"/>
                </a:cubicBezTo>
                <a:cubicBezTo>
                  <a:pt x="89" y="38"/>
                  <a:pt x="86" y="39"/>
                  <a:pt x="86" y="39"/>
                </a:cubicBezTo>
                <a:cubicBezTo>
                  <a:pt x="86" y="41"/>
                  <a:pt x="86" y="41"/>
                  <a:pt x="86" y="41"/>
                </a:cubicBezTo>
                <a:cubicBezTo>
                  <a:pt x="86" y="41"/>
                  <a:pt x="85" y="42"/>
                  <a:pt x="85" y="42"/>
                </a:cubicBezTo>
                <a:cubicBezTo>
                  <a:pt x="85" y="42"/>
                  <a:pt x="85" y="45"/>
                  <a:pt x="85" y="45"/>
                </a:cubicBezTo>
                <a:cubicBezTo>
                  <a:pt x="85" y="45"/>
                  <a:pt x="87" y="46"/>
                  <a:pt x="87" y="46"/>
                </a:cubicBezTo>
                <a:cubicBezTo>
                  <a:pt x="88" y="47"/>
                  <a:pt x="88" y="47"/>
                  <a:pt x="88" y="47"/>
                </a:cubicBezTo>
                <a:cubicBezTo>
                  <a:pt x="89" y="48"/>
                  <a:pt x="89" y="48"/>
                  <a:pt x="89" y="48"/>
                </a:cubicBezTo>
                <a:cubicBezTo>
                  <a:pt x="89" y="48"/>
                  <a:pt x="90" y="49"/>
                  <a:pt x="90" y="49"/>
                </a:cubicBezTo>
                <a:cubicBezTo>
                  <a:pt x="89" y="49"/>
                  <a:pt x="89" y="52"/>
                  <a:pt x="89" y="52"/>
                </a:cubicBezTo>
                <a:cubicBezTo>
                  <a:pt x="90" y="55"/>
                  <a:pt x="90" y="55"/>
                  <a:pt x="90" y="55"/>
                </a:cubicBezTo>
                <a:cubicBezTo>
                  <a:pt x="89" y="56"/>
                  <a:pt x="89" y="56"/>
                  <a:pt x="89" y="56"/>
                </a:cubicBezTo>
                <a:cubicBezTo>
                  <a:pt x="90" y="58"/>
                  <a:pt x="90" y="58"/>
                  <a:pt x="90" y="58"/>
                </a:cubicBezTo>
                <a:cubicBezTo>
                  <a:pt x="90" y="58"/>
                  <a:pt x="91" y="58"/>
                  <a:pt x="90" y="59"/>
                </a:cubicBezTo>
                <a:cubicBezTo>
                  <a:pt x="89" y="59"/>
                  <a:pt x="88" y="60"/>
                  <a:pt x="88" y="60"/>
                </a:cubicBezTo>
                <a:cubicBezTo>
                  <a:pt x="88" y="60"/>
                  <a:pt x="86" y="60"/>
                  <a:pt x="86" y="60"/>
                </a:cubicBezTo>
                <a:cubicBezTo>
                  <a:pt x="86" y="60"/>
                  <a:pt x="84" y="60"/>
                  <a:pt x="84" y="60"/>
                </a:cubicBezTo>
                <a:cubicBezTo>
                  <a:pt x="83" y="62"/>
                  <a:pt x="83" y="62"/>
                  <a:pt x="83" y="62"/>
                </a:cubicBezTo>
                <a:cubicBezTo>
                  <a:pt x="81" y="61"/>
                  <a:pt x="81" y="61"/>
                  <a:pt x="81" y="61"/>
                </a:cubicBezTo>
                <a:cubicBezTo>
                  <a:pt x="81" y="63"/>
                  <a:pt x="81" y="63"/>
                  <a:pt x="81" y="63"/>
                </a:cubicBezTo>
                <a:cubicBezTo>
                  <a:pt x="78" y="64"/>
                  <a:pt x="78" y="64"/>
                  <a:pt x="78" y="64"/>
                </a:cubicBezTo>
                <a:cubicBezTo>
                  <a:pt x="76" y="65"/>
                  <a:pt x="76" y="65"/>
                  <a:pt x="76" y="65"/>
                </a:cubicBezTo>
                <a:cubicBezTo>
                  <a:pt x="75" y="67"/>
                  <a:pt x="75" y="67"/>
                  <a:pt x="75" y="67"/>
                </a:cubicBezTo>
                <a:cubicBezTo>
                  <a:pt x="76" y="68"/>
                  <a:pt x="76" y="68"/>
                  <a:pt x="76" y="68"/>
                </a:cubicBezTo>
                <a:cubicBezTo>
                  <a:pt x="76" y="68"/>
                  <a:pt x="77" y="69"/>
                  <a:pt x="77" y="68"/>
                </a:cubicBezTo>
                <a:cubicBezTo>
                  <a:pt x="77" y="68"/>
                  <a:pt x="77" y="67"/>
                  <a:pt x="77" y="67"/>
                </a:cubicBezTo>
                <a:cubicBezTo>
                  <a:pt x="78" y="68"/>
                  <a:pt x="79" y="69"/>
                  <a:pt x="79" y="69"/>
                </a:cubicBezTo>
                <a:cubicBezTo>
                  <a:pt x="80" y="71"/>
                  <a:pt x="80" y="71"/>
                  <a:pt x="80" y="71"/>
                </a:cubicBezTo>
                <a:cubicBezTo>
                  <a:pt x="80" y="71"/>
                  <a:pt x="78" y="71"/>
                  <a:pt x="78" y="71"/>
                </a:cubicBezTo>
                <a:cubicBezTo>
                  <a:pt x="78" y="71"/>
                  <a:pt x="77" y="72"/>
                  <a:pt x="77" y="72"/>
                </a:cubicBezTo>
                <a:cubicBezTo>
                  <a:pt x="76" y="73"/>
                  <a:pt x="76" y="73"/>
                  <a:pt x="76" y="73"/>
                </a:cubicBezTo>
                <a:cubicBezTo>
                  <a:pt x="76" y="74"/>
                  <a:pt x="76" y="74"/>
                  <a:pt x="76" y="75"/>
                </a:cubicBezTo>
                <a:cubicBezTo>
                  <a:pt x="76" y="75"/>
                  <a:pt x="76" y="76"/>
                  <a:pt x="76" y="76"/>
                </a:cubicBezTo>
                <a:cubicBezTo>
                  <a:pt x="77" y="76"/>
                  <a:pt x="78" y="78"/>
                  <a:pt x="78" y="78"/>
                </a:cubicBezTo>
                <a:cubicBezTo>
                  <a:pt x="78" y="78"/>
                  <a:pt x="79" y="79"/>
                  <a:pt x="79" y="79"/>
                </a:cubicBezTo>
                <a:cubicBezTo>
                  <a:pt x="79" y="79"/>
                  <a:pt x="79" y="80"/>
                  <a:pt x="79" y="80"/>
                </a:cubicBezTo>
                <a:cubicBezTo>
                  <a:pt x="79" y="80"/>
                  <a:pt x="78" y="81"/>
                  <a:pt x="77" y="81"/>
                </a:cubicBezTo>
                <a:cubicBezTo>
                  <a:pt x="77" y="81"/>
                  <a:pt x="75" y="81"/>
                  <a:pt x="75" y="81"/>
                </a:cubicBezTo>
                <a:cubicBezTo>
                  <a:pt x="75" y="81"/>
                  <a:pt x="74" y="83"/>
                  <a:pt x="74" y="83"/>
                </a:cubicBezTo>
                <a:cubicBezTo>
                  <a:pt x="74" y="83"/>
                  <a:pt x="73" y="83"/>
                  <a:pt x="72" y="83"/>
                </a:cubicBezTo>
                <a:cubicBezTo>
                  <a:pt x="72" y="83"/>
                  <a:pt x="74" y="84"/>
                  <a:pt x="72" y="83"/>
                </a:cubicBezTo>
                <a:cubicBezTo>
                  <a:pt x="69" y="82"/>
                  <a:pt x="69" y="81"/>
                  <a:pt x="69" y="81"/>
                </a:cubicBezTo>
                <a:cubicBezTo>
                  <a:pt x="69" y="81"/>
                  <a:pt x="68" y="80"/>
                  <a:pt x="68" y="80"/>
                </a:cubicBezTo>
                <a:cubicBezTo>
                  <a:pt x="67" y="80"/>
                  <a:pt x="66" y="80"/>
                  <a:pt x="66" y="80"/>
                </a:cubicBezTo>
                <a:cubicBezTo>
                  <a:pt x="64" y="80"/>
                  <a:pt x="64" y="80"/>
                  <a:pt x="64" y="80"/>
                </a:cubicBezTo>
                <a:cubicBezTo>
                  <a:pt x="63" y="79"/>
                  <a:pt x="63" y="79"/>
                  <a:pt x="63" y="79"/>
                </a:cubicBezTo>
                <a:cubicBezTo>
                  <a:pt x="62" y="81"/>
                  <a:pt x="62" y="81"/>
                  <a:pt x="62" y="81"/>
                </a:cubicBezTo>
                <a:cubicBezTo>
                  <a:pt x="62" y="81"/>
                  <a:pt x="62" y="82"/>
                  <a:pt x="61" y="82"/>
                </a:cubicBezTo>
                <a:cubicBezTo>
                  <a:pt x="60" y="83"/>
                  <a:pt x="61" y="83"/>
                  <a:pt x="60" y="83"/>
                </a:cubicBezTo>
                <a:cubicBezTo>
                  <a:pt x="58" y="83"/>
                  <a:pt x="57" y="81"/>
                  <a:pt x="57" y="81"/>
                </a:cubicBezTo>
                <a:cubicBezTo>
                  <a:pt x="57" y="81"/>
                  <a:pt x="55" y="80"/>
                  <a:pt x="55" y="80"/>
                </a:cubicBezTo>
                <a:cubicBezTo>
                  <a:pt x="54" y="79"/>
                  <a:pt x="54" y="79"/>
                  <a:pt x="54" y="79"/>
                </a:cubicBezTo>
                <a:cubicBezTo>
                  <a:pt x="53" y="79"/>
                  <a:pt x="53" y="80"/>
                  <a:pt x="53" y="78"/>
                </a:cubicBezTo>
                <a:cubicBezTo>
                  <a:pt x="53" y="77"/>
                  <a:pt x="53" y="77"/>
                  <a:pt x="53" y="77"/>
                </a:cubicBezTo>
                <a:cubicBezTo>
                  <a:pt x="52" y="76"/>
                  <a:pt x="52" y="77"/>
                  <a:pt x="51" y="76"/>
                </a:cubicBezTo>
                <a:cubicBezTo>
                  <a:pt x="51" y="75"/>
                  <a:pt x="50" y="74"/>
                  <a:pt x="50" y="74"/>
                </a:cubicBezTo>
                <a:cubicBezTo>
                  <a:pt x="49" y="72"/>
                  <a:pt x="49" y="72"/>
                  <a:pt x="49" y="72"/>
                </a:cubicBezTo>
                <a:cubicBezTo>
                  <a:pt x="49" y="72"/>
                  <a:pt x="49" y="72"/>
                  <a:pt x="49" y="73"/>
                </a:cubicBezTo>
                <a:cubicBezTo>
                  <a:pt x="48" y="74"/>
                  <a:pt x="47" y="74"/>
                  <a:pt x="47" y="74"/>
                </a:cubicBezTo>
                <a:cubicBezTo>
                  <a:pt x="47" y="75"/>
                  <a:pt x="46" y="76"/>
                  <a:pt x="46" y="76"/>
                </a:cubicBezTo>
                <a:cubicBezTo>
                  <a:pt x="46" y="76"/>
                  <a:pt x="45" y="77"/>
                  <a:pt x="45" y="78"/>
                </a:cubicBezTo>
                <a:cubicBezTo>
                  <a:pt x="46" y="78"/>
                  <a:pt x="46" y="78"/>
                  <a:pt x="46" y="79"/>
                </a:cubicBezTo>
                <a:cubicBezTo>
                  <a:pt x="46" y="79"/>
                  <a:pt x="45" y="80"/>
                  <a:pt x="45" y="80"/>
                </a:cubicBezTo>
                <a:cubicBezTo>
                  <a:pt x="44" y="81"/>
                  <a:pt x="44" y="81"/>
                  <a:pt x="43" y="81"/>
                </a:cubicBezTo>
                <a:cubicBezTo>
                  <a:pt x="43" y="82"/>
                  <a:pt x="41" y="83"/>
                  <a:pt x="41" y="83"/>
                </a:cubicBezTo>
                <a:cubicBezTo>
                  <a:pt x="39" y="83"/>
                  <a:pt x="39" y="83"/>
                  <a:pt x="39" y="83"/>
                </a:cubicBezTo>
                <a:cubicBezTo>
                  <a:pt x="36" y="82"/>
                  <a:pt x="36" y="82"/>
                  <a:pt x="36" y="82"/>
                </a:cubicBezTo>
                <a:cubicBezTo>
                  <a:pt x="34" y="84"/>
                  <a:pt x="34" y="84"/>
                  <a:pt x="34" y="84"/>
                </a:cubicBezTo>
                <a:cubicBezTo>
                  <a:pt x="34" y="84"/>
                  <a:pt x="33" y="84"/>
                  <a:pt x="33" y="84"/>
                </a:cubicBezTo>
                <a:cubicBezTo>
                  <a:pt x="32" y="84"/>
                  <a:pt x="31" y="84"/>
                  <a:pt x="31" y="84"/>
                </a:cubicBezTo>
                <a:cubicBezTo>
                  <a:pt x="31" y="84"/>
                  <a:pt x="30" y="83"/>
                  <a:pt x="29" y="83"/>
                </a:cubicBezTo>
                <a:cubicBezTo>
                  <a:pt x="29" y="83"/>
                  <a:pt x="28" y="83"/>
                  <a:pt x="28" y="83"/>
                </a:cubicBezTo>
                <a:cubicBezTo>
                  <a:pt x="27" y="83"/>
                  <a:pt x="26" y="83"/>
                  <a:pt x="26" y="83"/>
                </a:cubicBezTo>
                <a:cubicBezTo>
                  <a:pt x="26" y="84"/>
                  <a:pt x="26" y="84"/>
                  <a:pt x="26" y="84"/>
                </a:cubicBezTo>
                <a:cubicBezTo>
                  <a:pt x="26" y="84"/>
                  <a:pt x="27" y="84"/>
                  <a:pt x="27" y="84"/>
                </a:cubicBezTo>
                <a:cubicBezTo>
                  <a:pt x="27" y="85"/>
                  <a:pt x="27" y="86"/>
                  <a:pt x="27" y="86"/>
                </a:cubicBezTo>
                <a:cubicBezTo>
                  <a:pt x="27" y="86"/>
                  <a:pt x="26" y="86"/>
                  <a:pt x="26" y="86"/>
                </a:cubicBezTo>
                <a:cubicBezTo>
                  <a:pt x="26" y="87"/>
                  <a:pt x="24" y="87"/>
                  <a:pt x="24" y="87"/>
                </a:cubicBezTo>
                <a:cubicBezTo>
                  <a:pt x="24" y="87"/>
                  <a:pt x="24" y="88"/>
                  <a:pt x="24" y="88"/>
                </a:cubicBezTo>
                <a:cubicBezTo>
                  <a:pt x="24" y="88"/>
                  <a:pt x="24" y="88"/>
                  <a:pt x="23" y="88"/>
                </a:cubicBezTo>
                <a:cubicBezTo>
                  <a:pt x="22" y="88"/>
                  <a:pt x="22" y="88"/>
                  <a:pt x="21" y="88"/>
                </a:cubicBezTo>
                <a:cubicBezTo>
                  <a:pt x="21" y="87"/>
                  <a:pt x="20" y="87"/>
                  <a:pt x="19" y="87"/>
                </a:cubicBezTo>
                <a:cubicBezTo>
                  <a:pt x="19" y="87"/>
                  <a:pt x="16" y="86"/>
                  <a:pt x="16" y="86"/>
                </a:cubicBezTo>
                <a:cubicBezTo>
                  <a:pt x="16" y="86"/>
                  <a:pt x="15" y="87"/>
                  <a:pt x="15" y="87"/>
                </a:cubicBezTo>
                <a:cubicBezTo>
                  <a:pt x="14" y="87"/>
                  <a:pt x="13" y="87"/>
                  <a:pt x="12" y="86"/>
                </a:cubicBezTo>
                <a:cubicBezTo>
                  <a:pt x="12" y="86"/>
                  <a:pt x="11" y="86"/>
                  <a:pt x="11" y="86"/>
                </a:cubicBezTo>
                <a:cubicBezTo>
                  <a:pt x="11" y="85"/>
                  <a:pt x="11" y="84"/>
                  <a:pt x="11" y="84"/>
                </a:cubicBezTo>
                <a:cubicBezTo>
                  <a:pt x="11" y="84"/>
                  <a:pt x="10" y="83"/>
                  <a:pt x="11" y="83"/>
                </a:cubicBezTo>
                <a:cubicBezTo>
                  <a:pt x="11" y="83"/>
                  <a:pt x="12" y="83"/>
                  <a:pt x="13" y="83"/>
                </a:cubicBezTo>
                <a:cubicBezTo>
                  <a:pt x="14" y="83"/>
                  <a:pt x="15" y="83"/>
                  <a:pt x="15" y="82"/>
                </a:cubicBezTo>
                <a:cubicBezTo>
                  <a:pt x="15" y="82"/>
                  <a:pt x="15" y="82"/>
                  <a:pt x="16" y="82"/>
                </a:cubicBezTo>
                <a:cubicBezTo>
                  <a:pt x="16" y="82"/>
                  <a:pt x="17" y="83"/>
                  <a:pt x="17" y="82"/>
                </a:cubicBezTo>
                <a:cubicBezTo>
                  <a:pt x="17" y="81"/>
                  <a:pt x="17" y="81"/>
                  <a:pt x="17" y="81"/>
                </a:cubicBezTo>
                <a:cubicBezTo>
                  <a:pt x="16" y="80"/>
                  <a:pt x="16" y="80"/>
                  <a:pt x="16" y="80"/>
                </a:cubicBezTo>
                <a:cubicBezTo>
                  <a:pt x="16" y="80"/>
                  <a:pt x="17" y="79"/>
                  <a:pt x="17" y="79"/>
                </a:cubicBezTo>
                <a:cubicBezTo>
                  <a:pt x="18" y="79"/>
                  <a:pt x="19" y="79"/>
                  <a:pt x="19" y="79"/>
                </a:cubicBezTo>
                <a:cubicBezTo>
                  <a:pt x="20" y="79"/>
                  <a:pt x="21" y="79"/>
                  <a:pt x="21" y="79"/>
                </a:cubicBezTo>
                <a:cubicBezTo>
                  <a:pt x="21" y="79"/>
                  <a:pt x="21" y="79"/>
                  <a:pt x="22" y="78"/>
                </a:cubicBezTo>
                <a:cubicBezTo>
                  <a:pt x="22" y="78"/>
                  <a:pt x="18" y="78"/>
                  <a:pt x="17" y="77"/>
                </a:cubicBezTo>
                <a:cubicBezTo>
                  <a:pt x="15" y="75"/>
                  <a:pt x="13" y="74"/>
                  <a:pt x="13" y="70"/>
                </a:cubicBezTo>
                <a:cubicBezTo>
                  <a:pt x="12" y="70"/>
                  <a:pt x="12" y="68"/>
                  <a:pt x="11" y="68"/>
                </a:cubicBezTo>
                <a:cubicBezTo>
                  <a:pt x="11" y="68"/>
                  <a:pt x="9" y="67"/>
                  <a:pt x="9" y="67"/>
                </a:cubicBezTo>
                <a:cubicBezTo>
                  <a:pt x="9" y="66"/>
                  <a:pt x="9" y="66"/>
                  <a:pt x="10" y="65"/>
                </a:cubicBezTo>
                <a:cubicBezTo>
                  <a:pt x="10" y="64"/>
                  <a:pt x="10" y="64"/>
                  <a:pt x="11" y="63"/>
                </a:cubicBezTo>
                <a:cubicBezTo>
                  <a:pt x="11" y="63"/>
                  <a:pt x="11" y="61"/>
                  <a:pt x="11" y="61"/>
                </a:cubicBezTo>
                <a:cubicBezTo>
                  <a:pt x="11" y="61"/>
                  <a:pt x="12" y="60"/>
                  <a:pt x="11" y="60"/>
                </a:cubicBezTo>
                <a:cubicBezTo>
                  <a:pt x="11" y="59"/>
                  <a:pt x="10" y="58"/>
                  <a:pt x="10" y="58"/>
                </a:cubicBezTo>
                <a:cubicBezTo>
                  <a:pt x="10" y="58"/>
                  <a:pt x="10" y="58"/>
                  <a:pt x="9" y="58"/>
                </a:cubicBezTo>
                <a:cubicBezTo>
                  <a:pt x="9" y="59"/>
                  <a:pt x="9" y="59"/>
                  <a:pt x="9" y="59"/>
                </a:cubicBezTo>
                <a:cubicBezTo>
                  <a:pt x="7" y="60"/>
                  <a:pt x="7" y="60"/>
                  <a:pt x="7" y="60"/>
                </a:cubicBezTo>
                <a:cubicBezTo>
                  <a:pt x="7" y="60"/>
                  <a:pt x="6" y="58"/>
                  <a:pt x="6" y="58"/>
                </a:cubicBezTo>
                <a:cubicBezTo>
                  <a:pt x="5" y="58"/>
                  <a:pt x="5" y="58"/>
                  <a:pt x="5" y="57"/>
                </a:cubicBezTo>
                <a:cubicBezTo>
                  <a:pt x="5" y="57"/>
                  <a:pt x="6" y="56"/>
                  <a:pt x="6" y="56"/>
                </a:cubicBezTo>
                <a:cubicBezTo>
                  <a:pt x="6" y="56"/>
                  <a:pt x="5" y="55"/>
                  <a:pt x="5" y="55"/>
                </a:cubicBezTo>
                <a:cubicBezTo>
                  <a:pt x="5" y="55"/>
                  <a:pt x="6" y="53"/>
                  <a:pt x="7" y="53"/>
                </a:cubicBezTo>
                <a:cubicBezTo>
                  <a:pt x="8" y="52"/>
                  <a:pt x="10" y="50"/>
                  <a:pt x="10" y="50"/>
                </a:cubicBezTo>
                <a:cubicBezTo>
                  <a:pt x="11" y="48"/>
                  <a:pt x="11" y="48"/>
                  <a:pt x="11" y="48"/>
                </a:cubicBezTo>
                <a:cubicBezTo>
                  <a:pt x="10" y="47"/>
                  <a:pt x="10" y="47"/>
                  <a:pt x="10" y="47"/>
                </a:cubicBezTo>
                <a:cubicBezTo>
                  <a:pt x="10" y="47"/>
                  <a:pt x="9" y="48"/>
                  <a:pt x="9" y="48"/>
                </a:cubicBezTo>
                <a:close/>
              </a:path>
            </a:pathLst>
          </a:custGeom>
          <a:solidFill>
            <a:srgbClr val="F26A21"/>
          </a:solidFill>
          <a:ln w="9525" cap="rnd">
            <a:solidFill>
              <a:srgbClr val="F2F2F2"/>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spTree>
    <p:extLst>
      <p:ext uri="{BB962C8B-B14F-4D97-AF65-F5344CB8AC3E}">
        <p14:creationId xmlns:p14="http://schemas.microsoft.com/office/powerpoint/2010/main" val="200762938"/>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337</Words>
  <Application>Microsoft Office PowerPoint</Application>
  <PresentationFormat>Произвольный</PresentationFormat>
  <Paragraphs>23</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2026-05-19T08:14:07Z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