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97"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universitiesuk.ac.uk/what-we-do/policy-and-research/publications/stepchange-mentally-healthy-universities" TargetMode="External"/><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hyperlink" Target="https://www.wu.ac.at/en/students/my-program/bachelors-student-guide/bachelors-student-guide-german-taught-programs/support-volunteering-and-honors-programs/student-counselling?utm_source=chatgpt.com" TargetMode="External"/><Relationship Id="rId5" Type="http://schemas.openxmlformats.org/officeDocument/2006/relationships/hyperlink" Target="https://www.universitiesuk.ac.uk/sites/default/files/field/downloads/2021-07/uuk-stepchange-mhu.pdf" TargetMode="External"/><Relationship Id="rId4" Type="http://schemas.openxmlformats.org/officeDocument/2006/relationships/image" Target="../media/image11.svg"/><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91DBE-AD45-7BE5-9468-A54843D4412E}"/>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637EB8DE-D771-E04F-D392-0B1BA2E8CABA}"/>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491333A-16F3-A18E-13C8-AA1D242D089E}"/>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19588307-D18E-95FD-859F-6350575FD217}"/>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4641A600-1E1C-1686-5DB5-927A0C0DCD23}"/>
              </a:ext>
            </a:extLst>
          </p:cNvPr>
          <p:cNvSpPr>
            <a:spLocks noGrp="1"/>
          </p:cNvSpPr>
          <p:nvPr>
            <p:ph type="body" sz="quarter" idx="42"/>
          </p:nvPr>
        </p:nvSpPr>
        <p:spPr>
          <a:xfrm>
            <a:off x="577182" y="4128458"/>
            <a:ext cx="2017711" cy="2573605"/>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A8E9C08B-D48E-E7F0-9BF7-7D4F7E77AD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67" name="Прямоугольник 66">
            <a:extLst>
              <a:ext uri="{FF2B5EF4-FFF2-40B4-BE49-F238E27FC236}">
                <a16:creationId xmlns:a16="http://schemas.microsoft.com/office/drawing/2014/main" id="{7A79CBAE-90EA-4C44-407A-D28AE3FF6537}"/>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737710D3-12A3-112C-4912-D7BA27F186AD}"/>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8B26501C-8B82-EDDE-684F-244F1A6129FA}"/>
              </a:ext>
            </a:extLst>
          </p:cNvPr>
          <p:cNvSpPr/>
          <p:nvPr/>
        </p:nvSpPr>
        <p:spPr>
          <a:xfrm>
            <a:off x="368584" y="3578982"/>
            <a:ext cx="2226309" cy="3285877"/>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A922D5F5-EFE9-D085-EC3B-7082D9826A32}"/>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A605B72F-F0E3-5257-74A1-AEF535AF71F0}"/>
              </a:ext>
            </a:extLst>
          </p:cNvPr>
          <p:cNvSpPr txBox="1"/>
          <p:nvPr/>
        </p:nvSpPr>
        <p:spPr>
          <a:xfrm>
            <a:off x="520141" y="3652849"/>
            <a:ext cx="2094430" cy="3170099"/>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p>
          <a:p>
            <a:pPr>
              <a:lnSpc>
                <a:spcPts val="1480"/>
              </a:lnSpc>
            </a:pPr>
            <a:endPar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The Mental Health Champions Network trains faculty volunteers in Mental Health First Aid to serve as initial contacts in departments. Champions identify distress signs, offer supportive conversations, and refer individuals to professional services. This embeds mental health awareness into academic settings.</a:t>
            </a:r>
            <a:endParaRPr lang="en-IE"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6EC96D0C-7683-B335-0B0B-891B62D359EE}"/>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9109CA43-EF4F-88BA-F718-BDDA6CBE0B88}"/>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3AC11C74-42D3-5265-3D07-C7C24AED0445}"/>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42C4C9FD-EFD2-7C20-43AD-E52A401D49DD}"/>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DA87278B-AF54-F0E0-6C73-EF3B32281CE5}"/>
              </a:ext>
            </a:extLst>
          </p:cNvPr>
          <p:cNvSpPr>
            <a:spLocks noGrp="1"/>
          </p:cNvSpPr>
          <p:nvPr>
            <p:ph type="body" sz="quarter" idx="30"/>
          </p:nvPr>
        </p:nvSpPr>
        <p:spPr>
          <a:xfrm>
            <a:off x="338110" y="1965076"/>
            <a:ext cx="3408129" cy="808286"/>
          </a:xfrm>
        </p:spPr>
        <p:txBody>
          <a:bodyPr>
            <a:normAutofit/>
          </a:bodyPr>
          <a:lstStyle/>
          <a:p>
            <a:pPr>
              <a:spcBef>
                <a:spcPts val="1200"/>
              </a:spcBef>
            </a:pPr>
            <a:r>
              <a:rPr lang="en-US" dirty="0">
                <a:solidFill>
                  <a:prstClr val="white"/>
                </a:solidFill>
              </a:rPr>
              <a:t>University of Queensland</a:t>
            </a:r>
            <a:br>
              <a:rPr lang="en-US" dirty="0">
                <a:solidFill>
                  <a:prstClr val="white"/>
                </a:solidFill>
              </a:rPr>
            </a:br>
            <a:r>
              <a:rPr lang="en-US" dirty="0">
                <a:solidFill>
                  <a:prstClr val="white"/>
                </a:solidFill>
              </a:rPr>
              <a:t>x EUEI</a:t>
            </a:r>
            <a:endParaRPr lang="fr-FR" dirty="0">
              <a:solidFill>
                <a:prstClr val="white"/>
              </a:solidFill>
            </a:endParaRPr>
          </a:p>
          <a:p>
            <a:pPr>
              <a:spcBef>
                <a:spcPts val="1200"/>
              </a:spcBef>
            </a:pPr>
            <a:endParaRPr lang="en-US" dirty="0"/>
          </a:p>
        </p:txBody>
      </p:sp>
      <p:sp>
        <p:nvSpPr>
          <p:cNvPr id="21" name="TextBox 20">
            <a:extLst>
              <a:ext uri="{FF2B5EF4-FFF2-40B4-BE49-F238E27FC236}">
                <a16:creationId xmlns:a16="http://schemas.microsoft.com/office/drawing/2014/main" id="{A22F3E2C-FCA2-A3E0-2A03-2049A8B71182}"/>
              </a:ext>
            </a:extLst>
          </p:cNvPr>
          <p:cNvSpPr txBox="1"/>
          <p:nvPr/>
        </p:nvSpPr>
        <p:spPr>
          <a:xfrm>
            <a:off x="1531938" y="1578187"/>
            <a:ext cx="1884901" cy="445635"/>
          </a:xfrm>
          <a:prstGeom prst="rect">
            <a:avLst/>
          </a:prstGeom>
          <a:noFill/>
        </p:spPr>
        <p:txBody>
          <a:bodyPr wrap="square" rtlCol="0">
            <a:spAutoFit/>
          </a:bodyPr>
          <a:lstStyle/>
          <a:p>
            <a:pPr>
              <a:lnSpc>
                <a:spcPct val="80000"/>
              </a:lnSpc>
            </a:pPr>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AUSTRALIA</a:t>
            </a:r>
          </a:p>
        </p:txBody>
      </p:sp>
      <p:sp>
        <p:nvSpPr>
          <p:cNvPr id="22" name="Text Placeholder 19">
            <a:extLst>
              <a:ext uri="{FF2B5EF4-FFF2-40B4-BE49-F238E27FC236}">
                <a16:creationId xmlns:a16="http://schemas.microsoft.com/office/drawing/2014/main" id="{636ACE55-B610-EB51-2B99-03C82301E90F}"/>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9DC00611-4711-29F9-860C-32459A76FA29}"/>
              </a:ext>
            </a:extLst>
          </p:cNvPr>
          <p:cNvSpPr txBox="1"/>
          <p:nvPr/>
        </p:nvSpPr>
        <p:spPr>
          <a:xfrm>
            <a:off x="5589553" y="2113403"/>
            <a:ext cx="2020401" cy="307777"/>
          </a:xfrm>
          <a:prstGeom prst="rect">
            <a:avLst/>
          </a:prstGeom>
          <a:noFill/>
        </p:spPr>
        <p:txBody>
          <a:bodyPr wrap="square" rtlCol="0">
            <a:spAutoFit/>
          </a:bodyPr>
          <a:lstStyle/>
          <a:p>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Teaching Innovation</a:t>
            </a:r>
            <a:endPar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
        <p:nvSpPr>
          <p:cNvPr id="29" name="TextBox 28">
            <a:extLst>
              <a:ext uri="{FF2B5EF4-FFF2-40B4-BE49-F238E27FC236}">
                <a16:creationId xmlns:a16="http://schemas.microsoft.com/office/drawing/2014/main" id="{F97F9379-EB4A-D414-61E6-FEF159DEAEB5}"/>
              </a:ext>
            </a:extLst>
          </p:cNvPr>
          <p:cNvSpPr txBox="1"/>
          <p:nvPr/>
        </p:nvSpPr>
        <p:spPr>
          <a:xfrm>
            <a:off x="5587629" y="2671187"/>
            <a:ext cx="1972046" cy="307777"/>
          </a:xfrm>
          <a:prstGeom prst="rect">
            <a:avLst/>
          </a:prstGeom>
          <a:noFill/>
        </p:spPr>
        <p:txBody>
          <a:bodyPr wrap="square" rtlCol="0">
            <a:spAutoFit/>
          </a:bodyPr>
          <a:lstStyle/>
          <a:p>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 and Staff</a:t>
            </a:r>
            <a:endPar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
        <p:nvSpPr>
          <p:cNvPr id="48" name="Rounded Rectangle 45">
            <a:extLst>
              <a:ext uri="{FF2B5EF4-FFF2-40B4-BE49-F238E27FC236}">
                <a16:creationId xmlns:a16="http://schemas.microsoft.com/office/drawing/2014/main" id="{5FFAEE3A-71FD-193B-BA41-26DA19F1D784}"/>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B6D08F8B-177D-27FC-2BB3-80AAB89EB21D}"/>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5B2B6CD5-6FDB-2A5F-937F-E9706FF7347E}"/>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30" name="Прямоугольник 29">
            <a:extLst>
              <a:ext uri="{FF2B5EF4-FFF2-40B4-BE49-F238E27FC236}">
                <a16:creationId xmlns:a16="http://schemas.microsoft.com/office/drawing/2014/main" id="{7FCA0C42-0F08-4166-961B-33FF9A5F5A27}"/>
              </a:ext>
            </a:extLst>
          </p:cNvPr>
          <p:cNvSpPr/>
          <p:nvPr/>
        </p:nvSpPr>
        <p:spPr>
          <a:xfrm>
            <a:off x="7150100" y="8635408"/>
            <a:ext cx="308622" cy="178808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0" name="Rectangle 49">
            <a:extLst>
              <a:ext uri="{FF2B5EF4-FFF2-40B4-BE49-F238E27FC236}">
                <a16:creationId xmlns:a16="http://schemas.microsoft.com/office/drawing/2014/main" id="{159AA45D-17F7-2F2E-CA5E-2B824CFA7C8B}"/>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FFA0C8A4-6355-6F1C-8329-CCA54112494A}"/>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687B7C6A-9FCB-9442-F9EA-379AD7048CB1}"/>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67527BFA-B63C-318F-91C3-D8E686E169F0}"/>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8196DCD6-843B-8939-08A9-63CA6AF82A3E}"/>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1AE32AE6-996E-4262-6639-BBE4759C54CE}"/>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7A8DB394-5A1C-0D76-B575-726B622106C6}"/>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9DDC6144-B5AC-78BC-074A-F5AC894B84F1}"/>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ED676B26-B7E8-1C25-CD0D-9EA0FD0FB378}"/>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E422FD60-2CF5-D50D-FFFB-6E5719B4E92B}"/>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B0586B10-80ED-D082-00F7-00C3179CA976}"/>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65445FBA-FD44-438F-56FF-3CA11617266D}"/>
              </a:ext>
            </a:extLst>
          </p:cNvPr>
          <p:cNvSpPr txBox="1"/>
          <p:nvPr/>
        </p:nvSpPr>
        <p:spPr>
          <a:xfrm>
            <a:off x="545808" y="7764794"/>
            <a:ext cx="1841007"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Program Presentation</a:t>
            </a:r>
            <a:r>
              <a:rPr lang="en-GB" sz="1400" b="1" dirty="0">
                <a:solidFill>
                  <a:srgbClr val="6B9F25"/>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2" name="Rectangle 2">
            <a:extLst>
              <a:ext uri="{FF2B5EF4-FFF2-40B4-BE49-F238E27FC236}">
                <a16:creationId xmlns:a16="http://schemas.microsoft.com/office/drawing/2014/main" id="{4DE0CDEF-10F7-2D4C-5238-FF64B8FA1FAC}"/>
              </a:ext>
            </a:extLst>
          </p:cNvPr>
          <p:cNvSpPr/>
          <p:nvPr/>
        </p:nvSpPr>
        <p:spPr>
          <a:xfrm>
            <a:off x="2618452" y="3824911"/>
            <a:ext cx="4966271" cy="6485897"/>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5">
            <a:extLst>
              <a:ext uri="{FF2B5EF4-FFF2-40B4-BE49-F238E27FC236}">
                <a16:creationId xmlns:a16="http://schemas.microsoft.com/office/drawing/2014/main" id="{3C1C4C7F-A899-7AE0-640B-6A923A93878D}"/>
              </a:ext>
            </a:extLst>
          </p:cNvPr>
          <p:cNvSpPr txBox="1">
            <a:spLocks/>
          </p:cNvSpPr>
          <p:nvPr/>
        </p:nvSpPr>
        <p:spPr>
          <a:xfrm>
            <a:off x="2877498" y="6814211"/>
            <a:ext cx="4409833" cy="789120"/>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Support is decentralized and embedded within faculties, making it more approachable. The use of recognized Mental Health First Aid training ensures consistency and credibility. It promotes shared responsibility for wellbeing.</a:t>
            </a:r>
          </a:p>
        </p:txBody>
      </p:sp>
      <p:sp>
        <p:nvSpPr>
          <p:cNvPr id="5" name="Rectangle 6">
            <a:extLst>
              <a:ext uri="{FF2B5EF4-FFF2-40B4-BE49-F238E27FC236}">
                <a16:creationId xmlns:a16="http://schemas.microsoft.com/office/drawing/2014/main" id="{17253D3C-17AF-298D-0DDF-B80C407F0492}"/>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5">
            <a:extLst>
              <a:ext uri="{FF2B5EF4-FFF2-40B4-BE49-F238E27FC236}">
                <a16:creationId xmlns:a16="http://schemas.microsoft.com/office/drawing/2014/main" id="{8C727999-0448-8DA8-281C-C7F35BE9CF44}"/>
              </a:ext>
            </a:extLst>
          </p:cNvPr>
          <p:cNvSpPr txBox="1">
            <a:spLocks/>
          </p:cNvSpPr>
          <p:nvPr/>
        </p:nvSpPr>
        <p:spPr>
          <a:xfrm>
            <a:off x="2931954" y="9487319"/>
            <a:ext cx="4442726" cy="838739"/>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Requires access to accredited Mental Health First Aid training, coordination capacity and clear referral pathways. Champions must operate within defined boundaries and not replace professional services.</a:t>
            </a:r>
          </a:p>
        </p:txBody>
      </p:sp>
      <p:sp>
        <p:nvSpPr>
          <p:cNvPr id="25" name="Text Placeholder 5">
            <a:extLst>
              <a:ext uri="{FF2B5EF4-FFF2-40B4-BE49-F238E27FC236}">
                <a16:creationId xmlns:a16="http://schemas.microsoft.com/office/drawing/2014/main" id="{1B32C348-B221-F46F-5179-EEF469103704}"/>
              </a:ext>
            </a:extLst>
          </p:cNvPr>
          <p:cNvSpPr txBox="1">
            <a:spLocks/>
          </p:cNvSpPr>
          <p:nvPr/>
        </p:nvSpPr>
        <p:spPr>
          <a:xfrm>
            <a:off x="2931953" y="4262212"/>
            <a:ext cx="4338880" cy="861290"/>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Staff volunteer as Champions and complete structured Mental Health First Aid training. They provide empathetic listening, share information about support services and follow established referral procedures. Coordination is managed at faculty or institutional level.</a:t>
            </a:r>
          </a:p>
        </p:txBody>
      </p:sp>
      <p:sp>
        <p:nvSpPr>
          <p:cNvPr id="34" name="Text Placeholder 5">
            <a:extLst>
              <a:ext uri="{FF2B5EF4-FFF2-40B4-BE49-F238E27FC236}">
                <a16:creationId xmlns:a16="http://schemas.microsoft.com/office/drawing/2014/main" id="{40AFAB98-27AA-CE09-E094-B2BFDFD81A06}"/>
              </a:ext>
            </a:extLst>
          </p:cNvPr>
          <p:cNvSpPr txBox="1">
            <a:spLocks/>
          </p:cNvSpPr>
          <p:nvPr/>
        </p:nvSpPr>
        <p:spPr>
          <a:xfrm>
            <a:off x="2921285" y="8150808"/>
            <a:ext cx="4421930" cy="717337"/>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Medium transferability. The model aligns with nationally </a:t>
            </a:r>
            <a:r>
              <a:rPr lang="en-US" dirty="0" err="1">
                <a:solidFill>
                  <a:schemeClr val="bg1"/>
                </a:solidFill>
              </a:rPr>
              <a:t>recognised</a:t>
            </a:r>
            <a:r>
              <a:rPr lang="en-US" dirty="0">
                <a:solidFill>
                  <a:schemeClr val="bg1"/>
                </a:solidFill>
              </a:rPr>
              <a:t> Mental Health First Aid standards and is embedded within institutional wellbeing strategy. Ongoing implementation and visibility across faculties indicate sustained institutional commitment.. </a:t>
            </a:r>
          </a:p>
        </p:txBody>
      </p:sp>
      <p:cxnSp>
        <p:nvCxnSpPr>
          <p:cNvPr id="36" name="Straight Connector 33">
            <a:extLst>
              <a:ext uri="{FF2B5EF4-FFF2-40B4-BE49-F238E27FC236}">
                <a16:creationId xmlns:a16="http://schemas.microsoft.com/office/drawing/2014/main" id="{024163F7-C787-3558-35DD-94350F07278B}"/>
              </a:ext>
            </a:extLst>
          </p:cNvPr>
          <p:cNvCxnSpPr>
            <a:cxnSpLocks/>
          </p:cNvCxnSpPr>
          <p:nvPr/>
        </p:nvCxnSpPr>
        <p:spPr>
          <a:xfrm>
            <a:off x="2952750" y="5155735"/>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136B0F6C-106B-93CD-46B1-24D82553BAF7}"/>
              </a:ext>
            </a:extLst>
          </p:cNvPr>
          <p:cNvCxnSpPr>
            <a:cxnSpLocks/>
          </p:cNvCxnSpPr>
          <p:nvPr/>
        </p:nvCxnSpPr>
        <p:spPr>
          <a:xfrm>
            <a:off x="2952750" y="6324734"/>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453CA6B-9E5C-03B6-1C01-24655B43F285}"/>
              </a:ext>
            </a:extLst>
          </p:cNvPr>
          <p:cNvCxnSpPr>
            <a:cxnSpLocks/>
          </p:cNvCxnSpPr>
          <p:nvPr/>
        </p:nvCxnSpPr>
        <p:spPr>
          <a:xfrm>
            <a:off x="2952750" y="7676303"/>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4BF2AD2-318A-4283-3DB7-F9F59D5123A4}"/>
              </a:ext>
            </a:extLst>
          </p:cNvPr>
          <p:cNvCxnSpPr>
            <a:cxnSpLocks/>
          </p:cNvCxnSpPr>
          <p:nvPr/>
        </p:nvCxnSpPr>
        <p:spPr>
          <a:xfrm>
            <a:off x="2982725" y="8994696"/>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40" name="Группа 39">
            <a:extLst>
              <a:ext uri="{FF2B5EF4-FFF2-40B4-BE49-F238E27FC236}">
                <a16:creationId xmlns:a16="http://schemas.microsoft.com/office/drawing/2014/main" id="{E90884E1-3395-76F6-8F3B-C5D9C8DB652C}"/>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BD29A3FB-A4B4-233C-B1D1-8EE9B61EC9F6}"/>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17BEBBF2-7F89-2DBA-A8A8-C4B5DCFBEC2F}"/>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44" name="Arrow: Pentagon 41">
            <a:extLst>
              <a:ext uri="{FF2B5EF4-FFF2-40B4-BE49-F238E27FC236}">
                <a16:creationId xmlns:a16="http://schemas.microsoft.com/office/drawing/2014/main" id="{C4AE8F8B-806B-AFFE-22E0-7276595A7D69}"/>
              </a:ext>
            </a:extLst>
          </p:cNvPr>
          <p:cNvSpPr/>
          <p:nvPr/>
        </p:nvSpPr>
        <p:spPr>
          <a:xfrm>
            <a:off x="2552347" y="5283636"/>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AEB3FC8C-7632-DD8D-0685-8F69E2C9EAA7}"/>
              </a:ext>
            </a:extLst>
          </p:cNvPr>
          <p:cNvSpPr txBox="1"/>
          <p:nvPr/>
        </p:nvSpPr>
        <p:spPr>
          <a:xfrm>
            <a:off x="2534179" y="5321168"/>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46" name="Arrow: Pentagon 41">
            <a:extLst>
              <a:ext uri="{FF2B5EF4-FFF2-40B4-BE49-F238E27FC236}">
                <a16:creationId xmlns:a16="http://schemas.microsoft.com/office/drawing/2014/main" id="{0395A7C7-2109-150C-6420-2FC6AAB33A4D}"/>
              </a:ext>
            </a:extLst>
          </p:cNvPr>
          <p:cNvSpPr/>
          <p:nvPr/>
        </p:nvSpPr>
        <p:spPr>
          <a:xfrm>
            <a:off x="2552348" y="6453743"/>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93B31D56-4CEF-5374-0F67-A3DC9DC44F1C}"/>
              </a:ext>
            </a:extLst>
          </p:cNvPr>
          <p:cNvSpPr txBox="1"/>
          <p:nvPr/>
        </p:nvSpPr>
        <p:spPr>
          <a:xfrm>
            <a:off x="2552348" y="6491023"/>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61" name="Arrow: Pentagon 41">
            <a:extLst>
              <a:ext uri="{FF2B5EF4-FFF2-40B4-BE49-F238E27FC236}">
                <a16:creationId xmlns:a16="http://schemas.microsoft.com/office/drawing/2014/main" id="{693D2241-BA0B-750C-CDF3-6D9700B5FE86}"/>
              </a:ext>
            </a:extLst>
          </p:cNvPr>
          <p:cNvSpPr/>
          <p:nvPr/>
        </p:nvSpPr>
        <p:spPr>
          <a:xfrm>
            <a:off x="2532199" y="7805472"/>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3" name="Arrow: Pentagon 41">
            <a:extLst>
              <a:ext uri="{FF2B5EF4-FFF2-40B4-BE49-F238E27FC236}">
                <a16:creationId xmlns:a16="http://schemas.microsoft.com/office/drawing/2014/main" id="{CB8DAE02-AB70-76FA-F80C-0A6242E22BB4}"/>
              </a:ext>
            </a:extLst>
          </p:cNvPr>
          <p:cNvSpPr/>
          <p:nvPr/>
        </p:nvSpPr>
        <p:spPr>
          <a:xfrm>
            <a:off x="2532199" y="912378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F0A404FF-7D8D-5E00-72EC-BA3B22B43143}"/>
              </a:ext>
            </a:extLst>
          </p:cNvPr>
          <p:cNvSpPr txBox="1"/>
          <p:nvPr/>
        </p:nvSpPr>
        <p:spPr>
          <a:xfrm>
            <a:off x="2502323" y="7841877"/>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 and impact</a:t>
            </a:r>
          </a:p>
        </p:txBody>
      </p:sp>
      <p:sp>
        <p:nvSpPr>
          <p:cNvPr id="65" name="TextBox 64">
            <a:extLst>
              <a:ext uri="{FF2B5EF4-FFF2-40B4-BE49-F238E27FC236}">
                <a16:creationId xmlns:a16="http://schemas.microsoft.com/office/drawing/2014/main" id="{B9DDCF99-3949-E405-4535-2E5931F537C5}"/>
              </a:ext>
            </a:extLst>
          </p:cNvPr>
          <p:cNvSpPr txBox="1"/>
          <p:nvPr/>
        </p:nvSpPr>
        <p:spPr>
          <a:xfrm>
            <a:off x="2480877" y="9156666"/>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32" name="Text Placeholder 5">
            <a:extLst>
              <a:ext uri="{FF2B5EF4-FFF2-40B4-BE49-F238E27FC236}">
                <a16:creationId xmlns:a16="http://schemas.microsoft.com/office/drawing/2014/main" id="{2EF0E16E-D572-BC2D-E3EA-FBE9894882DF}"/>
              </a:ext>
            </a:extLst>
          </p:cNvPr>
          <p:cNvSpPr txBox="1">
            <a:spLocks/>
          </p:cNvSpPr>
          <p:nvPr/>
        </p:nvSpPr>
        <p:spPr>
          <a:xfrm>
            <a:off x="2921284" y="5634669"/>
            <a:ext cx="4366046" cy="737938"/>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The initiative improves mental health literacy, reduces stigma and strengthens early identification of students at risk. It increases visibility and accessibility of support within academic settings.</a:t>
            </a:r>
          </a:p>
        </p:txBody>
      </p:sp>
      <p:sp>
        <p:nvSpPr>
          <p:cNvPr id="31" name="TextBox 30">
            <a:extLst>
              <a:ext uri="{FF2B5EF4-FFF2-40B4-BE49-F238E27FC236}">
                <a16:creationId xmlns:a16="http://schemas.microsoft.com/office/drawing/2014/main" id="{664C06D9-F25F-1FBE-6B67-428E9CBE6083}"/>
              </a:ext>
            </a:extLst>
          </p:cNvPr>
          <p:cNvSpPr txBox="1"/>
          <p:nvPr/>
        </p:nvSpPr>
        <p:spPr>
          <a:xfrm>
            <a:off x="330302" y="2692663"/>
            <a:ext cx="3048255" cy="584775"/>
          </a:xfrm>
          <a:prstGeom prst="rect">
            <a:avLst/>
          </a:prstGeom>
          <a:noFill/>
        </p:spPr>
        <p:txBody>
          <a:bodyPr wrap="square">
            <a:spAutoFit/>
          </a:bodyPr>
          <a:lstStyle/>
          <a:p>
            <a:pPr marL="0" marR="0" lvl="0" indent="0" algn="l" defTabSz="2073036"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1600" b="1" dirty="0">
                <a:solidFill>
                  <a:prstClr val="white"/>
                </a:solidFill>
                <a:latin typeface="Calibri" panose="020F0502020204030204" pitchFamily="34" charset="0"/>
                <a:cs typeface="Poppins SemiBold" pitchFamily="2" charset="77"/>
              </a:rPr>
              <a:t>Mental Health </a:t>
            </a:r>
            <a:br>
              <a:rPr lang="en-US" sz="1600" b="1" dirty="0">
                <a:solidFill>
                  <a:prstClr val="white"/>
                </a:solidFill>
                <a:latin typeface="Calibri" panose="020F0502020204030204" pitchFamily="34" charset="0"/>
                <a:cs typeface="Poppins SemiBold" pitchFamily="2" charset="77"/>
              </a:rPr>
            </a:br>
            <a:r>
              <a:rPr lang="en-US" sz="1600" b="1" dirty="0">
                <a:solidFill>
                  <a:prstClr val="white"/>
                </a:solidFill>
                <a:latin typeface="Calibri" panose="020F0502020204030204" pitchFamily="34" charset="0"/>
                <a:cs typeface="Poppins SemiBold" pitchFamily="2" charset="77"/>
              </a:rPr>
              <a:t>Champions Network</a:t>
            </a:r>
            <a:endParaRPr kumimoji="0" lang="fr-FR"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endParaRPr>
          </a:p>
        </p:txBody>
      </p:sp>
      <p:pic>
        <p:nvPicPr>
          <p:cNvPr id="6" name="Picture 92">
            <a:extLst>
              <a:ext uri="{FF2B5EF4-FFF2-40B4-BE49-F238E27FC236}">
                <a16:creationId xmlns:a16="http://schemas.microsoft.com/office/drawing/2014/main" id="{A461DC33-1697-3A09-4AE6-D5966543E406}"/>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52693" y="8426291"/>
            <a:ext cx="1201395" cy="520459"/>
          </a:xfrm>
          <a:prstGeom prst="rect">
            <a:avLst/>
          </a:prstGeom>
        </p:spPr>
      </p:pic>
      <p:sp>
        <p:nvSpPr>
          <p:cNvPr id="41" name="TextBox 40">
            <a:extLst>
              <a:ext uri="{FF2B5EF4-FFF2-40B4-BE49-F238E27FC236}">
                <a16:creationId xmlns:a16="http://schemas.microsoft.com/office/drawing/2014/main" id="{59E23F72-B488-DBF9-BA01-39B5FB8BDDDD}"/>
              </a:ext>
            </a:extLst>
          </p:cNvPr>
          <p:cNvSpPr txBox="1"/>
          <p:nvPr/>
        </p:nvSpPr>
        <p:spPr>
          <a:xfrm>
            <a:off x="546270" y="8042639"/>
            <a:ext cx="1841007"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latin typeface="Calibri" panose="020F0502020204030204" pitchFamily="34" charset="0"/>
                <a:ea typeface="Times New Roman" panose="02020603050405020304" pitchFamily="18" charset="0"/>
                <a:hlinkClick r:id="rId8">
                  <a:extLst>
                    <a:ext uri="{A12FA001-AC4F-418D-AE19-62706E023703}">
                      <ahyp:hlinkClr xmlns:ahyp="http://schemas.microsoft.com/office/drawing/2018/hyperlinkcolor" val="tx"/>
                    </a:ext>
                  </a:extLst>
                </a:hlinkClick>
              </a:rPr>
              <a:t>Official Page</a:t>
            </a:r>
            <a:r>
              <a:rPr lang="en-GB" sz="1400" b="1" dirty="0">
                <a:solidFill>
                  <a:srgbClr val="002060"/>
                </a:solidFill>
                <a:effectLst/>
                <a:latin typeface="Calibri" panose="020F0502020204030204" pitchFamily="34" charset="0"/>
                <a:ea typeface="Times New Roman" panose="02020603050405020304" pitchFamily="18" charset="0"/>
                <a:hlinkClick r:id="rId8">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76" name="Freeform: Shape 150">
            <a:extLst>
              <a:ext uri="{FF2B5EF4-FFF2-40B4-BE49-F238E27FC236}">
                <a16:creationId xmlns:a16="http://schemas.microsoft.com/office/drawing/2014/main" id="{759DFA15-3C4A-5718-A52E-177045EC909F}"/>
              </a:ext>
            </a:extLst>
          </p:cNvPr>
          <p:cNvSpPr/>
          <p:nvPr/>
        </p:nvSpPr>
        <p:spPr>
          <a:xfrm>
            <a:off x="1162063" y="1919715"/>
            <a:ext cx="87263" cy="63768"/>
          </a:xfrm>
          <a:custGeom>
            <a:avLst/>
            <a:gdLst>
              <a:gd name="connsiteX0" fmla="*/ 23532 w 47064"/>
              <a:gd name="connsiteY0" fmla="*/ 4707 h 31376"/>
              <a:gd name="connsiteX1" fmla="*/ 42358 w 47064"/>
              <a:gd name="connsiteY1" fmla="*/ 0 h 31376"/>
              <a:gd name="connsiteX2" fmla="*/ 47065 w 47064"/>
              <a:gd name="connsiteY2" fmla="*/ 12551 h 31376"/>
              <a:gd name="connsiteX3" fmla="*/ 26670 w 47064"/>
              <a:gd name="connsiteY3" fmla="*/ 43927 h 31376"/>
              <a:gd name="connsiteX4" fmla="*/ 0 w 47064"/>
              <a:gd name="connsiteY4" fmla="*/ 4707 h 31376"/>
              <a:gd name="connsiteX5" fmla="*/ 23532 w 47064"/>
              <a:gd name="connsiteY5" fmla="*/ 4707 h 31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064" h="31376">
                <a:moveTo>
                  <a:pt x="23532" y="4707"/>
                </a:moveTo>
                <a:cubicBezTo>
                  <a:pt x="28239" y="4707"/>
                  <a:pt x="36083" y="1569"/>
                  <a:pt x="42358" y="0"/>
                </a:cubicBezTo>
                <a:cubicBezTo>
                  <a:pt x="43927" y="4707"/>
                  <a:pt x="47065" y="7844"/>
                  <a:pt x="47065" y="12551"/>
                </a:cubicBezTo>
                <a:cubicBezTo>
                  <a:pt x="47065" y="21963"/>
                  <a:pt x="36083" y="43927"/>
                  <a:pt x="26670" y="43927"/>
                </a:cubicBezTo>
                <a:cubicBezTo>
                  <a:pt x="14119" y="43927"/>
                  <a:pt x="0" y="12551"/>
                  <a:pt x="0" y="4707"/>
                </a:cubicBezTo>
                <a:cubicBezTo>
                  <a:pt x="0" y="-1569"/>
                  <a:pt x="23532" y="4707"/>
                  <a:pt x="23532" y="4707"/>
                </a:cubicBezTo>
                <a:close/>
              </a:path>
            </a:pathLst>
          </a:custGeom>
          <a:solidFill>
            <a:srgbClr val="F26A21"/>
          </a:solidFill>
          <a:ln w="15677" cap="flat">
            <a:solidFill>
              <a:schemeClr val="bg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Georgia Pro Cond" panose="02040506050405020303" pitchFamily="18" charset="0"/>
            </a:endParaRPr>
          </a:p>
        </p:txBody>
      </p:sp>
      <p:sp>
        <p:nvSpPr>
          <p:cNvPr id="77" name="Freeform: Shape 153">
            <a:extLst>
              <a:ext uri="{FF2B5EF4-FFF2-40B4-BE49-F238E27FC236}">
                <a16:creationId xmlns:a16="http://schemas.microsoft.com/office/drawing/2014/main" id="{66F64443-D62E-DEFD-7307-07670B8BB56B}"/>
              </a:ext>
            </a:extLst>
          </p:cNvPr>
          <p:cNvSpPr/>
          <p:nvPr/>
        </p:nvSpPr>
        <p:spPr>
          <a:xfrm>
            <a:off x="474421" y="1135360"/>
            <a:ext cx="958156" cy="733339"/>
          </a:xfrm>
          <a:custGeom>
            <a:avLst/>
            <a:gdLst>
              <a:gd name="connsiteX0" fmla="*/ 468146 w 470647"/>
              <a:gd name="connsiteY0" fmla="*/ 177277 h 360829"/>
              <a:gd name="connsiteX1" fmla="*/ 479127 w 470647"/>
              <a:gd name="connsiteY1" fmla="*/ 221204 h 360829"/>
              <a:gd name="connsiteX2" fmla="*/ 472852 w 470647"/>
              <a:gd name="connsiteY2" fmla="*/ 247874 h 360829"/>
              <a:gd name="connsiteX3" fmla="*/ 472852 w 470647"/>
              <a:gd name="connsiteY3" fmla="*/ 260425 h 360829"/>
              <a:gd name="connsiteX4" fmla="*/ 469714 w 470647"/>
              <a:gd name="connsiteY4" fmla="*/ 268269 h 360829"/>
              <a:gd name="connsiteX5" fmla="*/ 450888 w 470647"/>
              <a:gd name="connsiteY5" fmla="*/ 298076 h 360829"/>
              <a:gd name="connsiteX6" fmla="*/ 438338 w 470647"/>
              <a:gd name="connsiteY6" fmla="*/ 335728 h 360829"/>
              <a:gd name="connsiteX7" fmla="*/ 438338 w 470647"/>
              <a:gd name="connsiteY7" fmla="*/ 334159 h 360829"/>
              <a:gd name="connsiteX8" fmla="*/ 395980 w 470647"/>
              <a:gd name="connsiteY8" fmla="*/ 365536 h 360829"/>
              <a:gd name="connsiteX9" fmla="*/ 375585 w 470647"/>
              <a:gd name="connsiteY9" fmla="*/ 352985 h 360829"/>
              <a:gd name="connsiteX10" fmla="*/ 358328 w 470647"/>
              <a:gd name="connsiteY10" fmla="*/ 362398 h 360829"/>
              <a:gd name="connsiteX11" fmla="*/ 314401 w 470647"/>
              <a:gd name="connsiteY11" fmla="*/ 334159 h 360829"/>
              <a:gd name="connsiteX12" fmla="*/ 308125 w 470647"/>
              <a:gd name="connsiteY12" fmla="*/ 316902 h 360829"/>
              <a:gd name="connsiteX13" fmla="*/ 308125 w 470647"/>
              <a:gd name="connsiteY13" fmla="*/ 315334 h 360829"/>
              <a:gd name="connsiteX14" fmla="*/ 300281 w 470647"/>
              <a:gd name="connsiteY14" fmla="*/ 318471 h 360829"/>
              <a:gd name="connsiteX15" fmla="*/ 295575 w 470647"/>
              <a:gd name="connsiteY15" fmla="*/ 318471 h 360829"/>
              <a:gd name="connsiteX16" fmla="*/ 298712 w 470647"/>
              <a:gd name="connsiteY16" fmla="*/ 309058 h 360829"/>
              <a:gd name="connsiteX17" fmla="*/ 294006 w 470647"/>
              <a:gd name="connsiteY17" fmla="*/ 301214 h 360829"/>
              <a:gd name="connsiteX18" fmla="*/ 292437 w 470647"/>
              <a:gd name="connsiteY18" fmla="*/ 305920 h 360829"/>
              <a:gd name="connsiteX19" fmla="*/ 281455 w 470647"/>
              <a:gd name="connsiteY19" fmla="*/ 315334 h 360829"/>
              <a:gd name="connsiteX20" fmla="*/ 276749 w 470647"/>
              <a:gd name="connsiteY20" fmla="*/ 310627 h 360829"/>
              <a:gd name="connsiteX21" fmla="*/ 289299 w 470647"/>
              <a:gd name="connsiteY21" fmla="*/ 280819 h 360829"/>
              <a:gd name="connsiteX22" fmla="*/ 262630 w 470647"/>
              <a:gd name="connsiteY22" fmla="*/ 310627 h 360829"/>
              <a:gd name="connsiteX23" fmla="*/ 259492 w 470647"/>
              <a:gd name="connsiteY23" fmla="*/ 302783 h 360829"/>
              <a:gd name="connsiteX24" fmla="*/ 243804 w 470647"/>
              <a:gd name="connsiteY24" fmla="*/ 277682 h 360829"/>
              <a:gd name="connsiteX25" fmla="*/ 198308 w 470647"/>
              <a:gd name="connsiteY25" fmla="*/ 265131 h 360829"/>
              <a:gd name="connsiteX26" fmla="*/ 171638 w 470647"/>
              <a:gd name="connsiteY26" fmla="*/ 274544 h 360829"/>
              <a:gd name="connsiteX27" fmla="*/ 119867 w 470647"/>
              <a:gd name="connsiteY27" fmla="*/ 294939 h 360829"/>
              <a:gd name="connsiteX28" fmla="*/ 94765 w 470647"/>
              <a:gd name="connsiteY28" fmla="*/ 298076 h 360829"/>
              <a:gd name="connsiteX29" fmla="*/ 83784 w 470647"/>
              <a:gd name="connsiteY29" fmla="*/ 298076 h 360829"/>
              <a:gd name="connsiteX30" fmla="*/ 44563 w 470647"/>
              <a:gd name="connsiteY30" fmla="*/ 312196 h 360829"/>
              <a:gd name="connsiteX31" fmla="*/ 17893 w 470647"/>
              <a:gd name="connsiteY31" fmla="*/ 298076 h 360829"/>
              <a:gd name="connsiteX32" fmla="*/ 27306 w 470647"/>
              <a:gd name="connsiteY32" fmla="*/ 279251 h 360829"/>
              <a:gd name="connsiteX33" fmla="*/ 19462 w 470647"/>
              <a:gd name="connsiteY33" fmla="*/ 252581 h 360829"/>
              <a:gd name="connsiteX34" fmla="*/ 8480 w 470647"/>
              <a:gd name="connsiteY34" fmla="*/ 211791 h 360829"/>
              <a:gd name="connsiteX35" fmla="*/ 636 w 470647"/>
              <a:gd name="connsiteY35" fmla="*/ 197672 h 360829"/>
              <a:gd name="connsiteX36" fmla="*/ 3774 w 470647"/>
              <a:gd name="connsiteY36" fmla="*/ 192965 h 360829"/>
              <a:gd name="connsiteX37" fmla="*/ 6911 w 470647"/>
              <a:gd name="connsiteY37" fmla="*/ 197672 h 360829"/>
              <a:gd name="connsiteX38" fmla="*/ 6911 w 470647"/>
              <a:gd name="connsiteY38" fmla="*/ 192965 h 360829"/>
              <a:gd name="connsiteX39" fmla="*/ 2205 w 470647"/>
              <a:gd name="connsiteY39" fmla="*/ 171002 h 360829"/>
              <a:gd name="connsiteX40" fmla="*/ 2205 w 470647"/>
              <a:gd name="connsiteY40" fmla="*/ 145901 h 360829"/>
              <a:gd name="connsiteX41" fmla="*/ 6911 w 470647"/>
              <a:gd name="connsiteY41" fmla="*/ 141194 h 360829"/>
              <a:gd name="connsiteX42" fmla="*/ 6911 w 470647"/>
              <a:gd name="connsiteY42" fmla="*/ 145901 h 360829"/>
              <a:gd name="connsiteX43" fmla="*/ 28875 w 470647"/>
              <a:gd name="connsiteY43" fmla="*/ 130212 h 360829"/>
              <a:gd name="connsiteX44" fmla="*/ 57114 w 470647"/>
              <a:gd name="connsiteY44" fmla="*/ 122368 h 360829"/>
              <a:gd name="connsiteX45" fmla="*/ 107316 w 470647"/>
              <a:gd name="connsiteY45" fmla="*/ 94129 h 360829"/>
              <a:gd name="connsiteX46" fmla="*/ 107316 w 470647"/>
              <a:gd name="connsiteY46" fmla="*/ 86285 h 360829"/>
              <a:gd name="connsiteX47" fmla="*/ 112022 w 470647"/>
              <a:gd name="connsiteY47" fmla="*/ 75304 h 360829"/>
              <a:gd name="connsiteX48" fmla="*/ 118298 w 470647"/>
              <a:gd name="connsiteY48" fmla="*/ 83148 h 360829"/>
              <a:gd name="connsiteX49" fmla="*/ 123004 w 470647"/>
              <a:gd name="connsiteY49" fmla="*/ 69028 h 360829"/>
              <a:gd name="connsiteX50" fmla="*/ 132417 w 470647"/>
              <a:gd name="connsiteY50" fmla="*/ 72166 h 360829"/>
              <a:gd name="connsiteX51" fmla="*/ 141830 w 470647"/>
              <a:gd name="connsiteY51" fmla="*/ 48634 h 360829"/>
              <a:gd name="connsiteX52" fmla="*/ 163793 w 470647"/>
              <a:gd name="connsiteY52" fmla="*/ 40789 h 360829"/>
              <a:gd name="connsiteX53" fmla="*/ 176344 w 470647"/>
              <a:gd name="connsiteY53" fmla="*/ 56478 h 360829"/>
              <a:gd name="connsiteX54" fmla="*/ 185757 w 470647"/>
              <a:gd name="connsiteY54" fmla="*/ 51771 h 360829"/>
              <a:gd name="connsiteX55" fmla="*/ 192033 w 470647"/>
              <a:gd name="connsiteY55" fmla="*/ 54909 h 360829"/>
              <a:gd name="connsiteX56" fmla="*/ 193601 w 470647"/>
              <a:gd name="connsiteY56" fmla="*/ 43927 h 360829"/>
              <a:gd name="connsiteX57" fmla="*/ 199877 w 470647"/>
              <a:gd name="connsiteY57" fmla="*/ 29808 h 360829"/>
              <a:gd name="connsiteX58" fmla="*/ 223409 w 470647"/>
              <a:gd name="connsiteY58" fmla="*/ 20395 h 360829"/>
              <a:gd name="connsiteX59" fmla="*/ 231253 w 470647"/>
              <a:gd name="connsiteY59" fmla="*/ 17257 h 360829"/>
              <a:gd name="connsiteX60" fmla="*/ 223409 w 470647"/>
              <a:gd name="connsiteY60" fmla="*/ 7844 h 360829"/>
              <a:gd name="connsiteX61" fmla="*/ 261061 w 470647"/>
              <a:gd name="connsiteY61" fmla="*/ 18826 h 360829"/>
              <a:gd name="connsiteX62" fmla="*/ 273611 w 470647"/>
              <a:gd name="connsiteY62" fmla="*/ 15688 h 360829"/>
              <a:gd name="connsiteX63" fmla="*/ 281455 w 470647"/>
              <a:gd name="connsiteY63" fmla="*/ 23532 h 360829"/>
              <a:gd name="connsiteX64" fmla="*/ 272043 w 470647"/>
              <a:gd name="connsiteY64" fmla="*/ 31376 h 360829"/>
              <a:gd name="connsiteX65" fmla="*/ 267336 w 470647"/>
              <a:gd name="connsiteY65" fmla="*/ 51771 h 360829"/>
              <a:gd name="connsiteX66" fmla="*/ 275180 w 470647"/>
              <a:gd name="connsiteY66" fmla="*/ 56478 h 360829"/>
              <a:gd name="connsiteX67" fmla="*/ 279887 w 470647"/>
              <a:gd name="connsiteY67" fmla="*/ 64322 h 360829"/>
              <a:gd name="connsiteX68" fmla="*/ 308125 w 470647"/>
              <a:gd name="connsiteY68" fmla="*/ 75304 h 360829"/>
              <a:gd name="connsiteX69" fmla="*/ 323814 w 470647"/>
              <a:gd name="connsiteY69" fmla="*/ 86285 h 360829"/>
              <a:gd name="connsiteX70" fmla="*/ 341071 w 470647"/>
              <a:gd name="connsiteY70" fmla="*/ 51771 h 360829"/>
              <a:gd name="connsiteX71" fmla="*/ 341071 w 470647"/>
              <a:gd name="connsiteY71" fmla="*/ 14120 h 360829"/>
              <a:gd name="connsiteX72" fmla="*/ 353621 w 470647"/>
              <a:gd name="connsiteY72" fmla="*/ 0 h 360829"/>
              <a:gd name="connsiteX73" fmla="*/ 363034 w 470647"/>
              <a:gd name="connsiteY73" fmla="*/ 26670 h 360829"/>
              <a:gd name="connsiteX74" fmla="*/ 367741 w 470647"/>
              <a:gd name="connsiteY74" fmla="*/ 43927 h 360829"/>
              <a:gd name="connsiteX75" fmla="*/ 381860 w 470647"/>
              <a:gd name="connsiteY75" fmla="*/ 48634 h 360829"/>
              <a:gd name="connsiteX76" fmla="*/ 389704 w 470647"/>
              <a:gd name="connsiteY76" fmla="*/ 72166 h 360829"/>
              <a:gd name="connsiteX77" fmla="*/ 400686 w 470647"/>
              <a:gd name="connsiteY77" fmla="*/ 98836 h 360829"/>
              <a:gd name="connsiteX78" fmla="*/ 428925 w 470647"/>
              <a:gd name="connsiteY78" fmla="*/ 119231 h 360829"/>
              <a:gd name="connsiteX79" fmla="*/ 436769 w 470647"/>
              <a:gd name="connsiteY79" fmla="*/ 138056 h 360829"/>
              <a:gd name="connsiteX80" fmla="*/ 450888 w 470647"/>
              <a:gd name="connsiteY80" fmla="*/ 144332 h 360829"/>
              <a:gd name="connsiteX81" fmla="*/ 468146 w 470647"/>
              <a:gd name="connsiteY81" fmla="*/ 177277 h 360829"/>
              <a:gd name="connsiteX82" fmla="*/ 468146 w 470647"/>
              <a:gd name="connsiteY82" fmla="*/ 177277 h 360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470647" h="360829">
                <a:moveTo>
                  <a:pt x="468146" y="177277"/>
                </a:moveTo>
                <a:cubicBezTo>
                  <a:pt x="474421" y="186690"/>
                  <a:pt x="479127" y="208654"/>
                  <a:pt x="479127" y="221204"/>
                </a:cubicBezTo>
                <a:cubicBezTo>
                  <a:pt x="479127" y="230617"/>
                  <a:pt x="475990" y="243168"/>
                  <a:pt x="472852" y="247874"/>
                </a:cubicBezTo>
                <a:lnTo>
                  <a:pt x="472852" y="260425"/>
                </a:lnTo>
                <a:cubicBezTo>
                  <a:pt x="471283" y="263562"/>
                  <a:pt x="471283" y="265131"/>
                  <a:pt x="469714" y="268269"/>
                </a:cubicBezTo>
                <a:cubicBezTo>
                  <a:pt x="461870" y="279251"/>
                  <a:pt x="454026" y="283957"/>
                  <a:pt x="450888" y="298076"/>
                </a:cubicBezTo>
                <a:cubicBezTo>
                  <a:pt x="447751" y="307489"/>
                  <a:pt x="438338" y="321609"/>
                  <a:pt x="438338" y="335728"/>
                </a:cubicBezTo>
                <a:lnTo>
                  <a:pt x="438338" y="334159"/>
                </a:lnTo>
                <a:cubicBezTo>
                  <a:pt x="433631" y="352985"/>
                  <a:pt x="399117" y="345141"/>
                  <a:pt x="395980" y="365536"/>
                </a:cubicBezTo>
                <a:cubicBezTo>
                  <a:pt x="392842" y="365536"/>
                  <a:pt x="375585" y="356123"/>
                  <a:pt x="375585" y="352985"/>
                </a:cubicBezTo>
                <a:cubicBezTo>
                  <a:pt x="366172" y="354554"/>
                  <a:pt x="369309" y="362398"/>
                  <a:pt x="358328" y="362398"/>
                </a:cubicBezTo>
                <a:cubicBezTo>
                  <a:pt x="342640" y="362398"/>
                  <a:pt x="314401" y="351417"/>
                  <a:pt x="314401" y="334159"/>
                </a:cubicBezTo>
                <a:cubicBezTo>
                  <a:pt x="314401" y="327884"/>
                  <a:pt x="309694" y="323178"/>
                  <a:pt x="308125" y="316902"/>
                </a:cubicBezTo>
                <a:cubicBezTo>
                  <a:pt x="308125" y="316902"/>
                  <a:pt x="308125" y="315334"/>
                  <a:pt x="308125" y="315334"/>
                </a:cubicBezTo>
                <a:cubicBezTo>
                  <a:pt x="304988" y="316902"/>
                  <a:pt x="303419" y="316902"/>
                  <a:pt x="300281" y="318471"/>
                </a:cubicBezTo>
                <a:lnTo>
                  <a:pt x="295575" y="318471"/>
                </a:lnTo>
                <a:cubicBezTo>
                  <a:pt x="297143" y="315334"/>
                  <a:pt x="298712" y="313765"/>
                  <a:pt x="298712" y="309058"/>
                </a:cubicBezTo>
                <a:cubicBezTo>
                  <a:pt x="298712" y="304352"/>
                  <a:pt x="295575" y="302783"/>
                  <a:pt x="294006" y="301214"/>
                </a:cubicBezTo>
                <a:cubicBezTo>
                  <a:pt x="294006" y="302783"/>
                  <a:pt x="292437" y="304352"/>
                  <a:pt x="292437" y="305920"/>
                </a:cubicBezTo>
                <a:cubicBezTo>
                  <a:pt x="289299" y="307489"/>
                  <a:pt x="287731" y="315334"/>
                  <a:pt x="281455" y="315334"/>
                </a:cubicBezTo>
                <a:cubicBezTo>
                  <a:pt x="279887" y="315334"/>
                  <a:pt x="276749" y="313765"/>
                  <a:pt x="276749" y="310627"/>
                </a:cubicBezTo>
                <a:cubicBezTo>
                  <a:pt x="287731" y="309058"/>
                  <a:pt x="289299" y="287095"/>
                  <a:pt x="289299" y="280819"/>
                </a:cubicBezTo>
                <a:cubicBezTo>
                  <a:pt x="281455" y="288664"/>
                  <a:pt x="270474" y="310627"/>
                  <a:pt x="262630" y="310627"/>
                </a:cubicBezTo>
                <a:cubicBezTo>
                  <a:pt x="257923" y="310627"/>
                  <a:pt x="259492" y="302783"/>
                  <a:pt x="259492" y="302783"/>
                </a:cubicBezTo>
                <a:cubicBezTo>
                  <a:pt x="256354" y="302783"/>
                  <a:pt x="246941" y="282388"/>
                  <a:pt x="243804" y="277682"/>
                </a:cubicBezTo>
                <a:cubicBezTo>
                  <a:pt x="237528" y="269838"/>
                  <a:pt x="212427" y="265131"/>
                  <a:pt x="198308" y="265131"/>
                </a:cubicBezTo>
                <a:cubicBezTo>
                  <a:pt x="182619" y="265131"/>
                  <a:pt x="181051" y="271406"/>
                  <a:pt x="171638" y="274544"/>
                </a:cubicBezTo>
                <a:cubicBezTo>
                  <a:pt x="149674" y="282388"/>
                  <a:pt x="123004" y="274544"/>
                  <a:pt x="119867" y="294939"/>
                </a:cubicBezTo>
                <a:cubicBezTo>
                  <a:pt x="110453" y="296508"/>
                  <a:pt x="104178" y="298076"/>
                  <a:pt x="94765" y="298076"/>
                </a:cubicBezTo>
                <a:cubicBezTo>
                  <a:pt x="88490" y="294939"/>
                  <a:pt x="88490" y="298076"/>
                  <a:pt x="83784" y="298076"/>
                </a:cubicBezTo>
                <a:cubicBezTo>
                  <a:pt x="69664" y="298076"/>
                  <a:pt x="63389" y="312196"/>
                  <a:pt x="44563" y="312196"/>
                </a:cubicBezTo>
                <a:cubicBezTo>
                  <a:pt x="36719" y="312196"/>
                  <a:pt x="17893" y="302783"/>
                  <a:pt x="17893" y="298076"/>
                </a:cubicBezTo>
                <a:cubicBezTo>
                  <a:pt x="17893" y="291801"/>
                  <a:pt x="27306" y="288664"/>
                  <a:pt x="27306" y="279251"/>
                </a:cubicBezTo>
                <a:cubicBezTo>
                  <a:pt x="27306" y="266700"/>
                  <a:pt x="21031" y="260425"/>
                  <a:pt x="19462" y="252581"/>
                </a:cubicBezTo>
                <a:cubicBezTo>
                  <a:pt x="14755" y="233755"/>
                  <a:pt x="13186" y="227479"/>
                  <a:pt x="8480" y="211791"/>
                </a:cubicBezTo>
                <a:cubicBezTo>
                  <a:pt x="6911" y="205516"/>
                  <a:pt x="-2502" y="203947"/>
                  <a:pt x="636" y="197672"/>
                </a:cubicBezTo>
                <a:cubicBezTo>
                  <a:pt x="2205" y="196103"/>
                  <a:pt x="2205" y="194534"/>
                  <a:pt x="3774" y="192965"/>
                </a:cubicBezTo>
                <a:cubicBezTo>
                  <a:pt x="5342" y="194534"/>
                  <a:pt x="6911" y="197672"/>
                  <a:pt x="6911" y="197672"/>
                </a:cubicBezTo>
                <a:cubicBezTo>
                  <a:pt x="8480" y="196103"/>
                  <a:pt x="6911" y="194534"/>
                  <a:pt x="6911" y="192965"/>
                </a:cubicBezTo>
                <a:cubicBezTo>
                  <a:pt x="6911" y="186690"/>
                  <a:pt x="2205" y="181984"/>
                  <a:pt x="2205" y="171002"/>
                </a:cubicBezTo>
                <a:cubicBezTo>
                  <a:pt x="2205" y="158451"/>
                  <a:pt x="2205" y="156882"/>
                  <a:pt x="2205" y="145901"/>
                </a:cubicBezTo>
                <a:cubicBezTo>
                  <a:pt x="2205" y="142763"/>
                  <a:pt x="5342" y="141194"/>
                  <a:pt x="6911" y="141194"/>
                </a:cubicBezTo>
                <a:cubicBezTo>
                  <a:pt x="6911" y="142763"/>
                  <a:pt x="6911" y="144332"/>
                  <a:pt x="6911" y="145901"/>
                </a:cubicBezTo>
                <a:cubicBezTo>
                  <a:pt x="14755" y="144332"/>
                  <a:pt x="24168" y="134919"/>
                  <a:pt x="28875" y="130212"/>
                </a:cubicBezTo>
                <a:cubicBezTo>
                  <a:pt x="33581" y="125506"/>
                  <a:pt x="49269" y="123937"/>
                  <a:pt x="57114" y="122368"/>
                </a:cubicBezTo>
                <a:cubicBezTo>
                  <a:pt x="72802" y="119231"/>
                  <a:pt x="107316" y="108249"/>
                  <a:pt x="107316" y="94129"/>
                </a:cubicBezTo>
                <a:cubicBezTo>
                  <a:pt x="107316" y="90992"/>
                  <a:pt x="107316" y="89423"/>
                  <a:pt x="107316" y="86285"/>
                </a:cubicBezTo>
                <a:cubicBezTo>
                  <a:pt x="107316" y="81579"/>
                  <a:pt x="108885" y="78441"/>
                  <a:pt x="112022" y="75304"/>
                </a:cubicBezTo>
                <a:cubicBezTo>
                  <a:pt x="113591" y="78441"/>
                  <a:pt x="116729" y="80010"/>
                  <a:pt x="118298" y="83148"/>
                </a:cubicBezTo>
                <a:cubicBezTo>
                  <a:pt x="123004" y="80010"/>
                  <a:pt x="121435" y="73735"/>
                  <a:pt x="123004" y="69028"/>
                </a:cubicBezTo>
                <a:cubicBezTo>
                  <a:pt x="126142" y="70597"/>
                  <a:pt x="127711" y="72166"/>
                  <a:pt x="132417" y="72166"/>
                </a:cubicBezTo>
                <a:cubicBezTo>
                  <a:pt x="132417" y="61184"/>
                  <a:pt x="140261" y="58046"/>
                  <a:pt x="141830" y="48634"/>
                </a:cubicBezTo>
                <a:cubicBezTo>
                  <a:pt x="152812" y="48634"/>
                  <a:pt x="155949" y="40789"/>
                  <a:pt x="163793" y="40789"/>
                </a:cubicBezTo>
                <a:cubicBezTo>
                  <a:pt x="171638" y="40789"/>
                  <a:pt x="174775" y="48634"/>
                  <a:pt x="176344" y="56478"/>
                </a:cubicBezTo>
                <a:cubicBezTo>
                  <a:pt x="177913" y="53340"/>
                  <a:pt x="181051" y="51771"/>
                  <a:pt x="185757" y="51771"/>
                </a:cubicBezTo>
                <a:cubicBezTo>
                  <a:pt x="187326" y="51771"/>
                  <a:pt x="190464" y="54909"/>
                  <a:pt x="192033" y="54909"/>
                </a:cubicBezTo>
                <a:cubicBezTo>
                  <a:pt x="195170" y="51771"/>
                  <a:pt x="193601" y="48634"/>
                  <a:pt x="193601" y="43927"/>
                </a:cubicBezTo>
                <a:cubicBezTo>
                  <a:pt x="193601" y="37652"/>
                  <a:pt x="199877" y="34514"/>
                  <a:pt x="199877" y="29808"/>
                </a:cubicBezTo>
                <a:cubicBezTo>
                  <a:pt x="199877" y="23532"/>
                  <a:pt x="217134" y="20395"/>
                  <a:pt x="223409" y="20395"/>
                </a:cubicBezTo>
                <a:cubicBezTo>
                  <a:pt x="226546" y="20395"/>
                  <a:pt x="229684" y="17257"/>
                  <a:pt x="231253" y="17257"/>
                </a:cubicBezTo>
                <a:cubicBezTo>
                  <a:pt x="228115" y="14120"/>
                  <a:pt x="224978" y="12551"/>
                  <a:pt x="223409" y="7844"/>
                </a:cubicBezTo>
                <a:cubicBezTo>
                  <a:pt x="237528" y="14120"/>
                  <a:pt x="245372" y="18826"/>
                  <a:pt x="261061" y="18826"/>
                </a:cubicBezTo>
                <a:cubicBezTo>
                  <a:pt x="265767" y="18826"/>
                  <a:pt x="268905" y="15688"/>
                  <a:pt x="273611" y="15688"/>
                </a:cubicBezTo>
                <a:cubicBezTo>
                  <a:pt x="276749" y="15688"/>
                  <a:pt x="281455" y="20395"/>
                  <a:pt x="281455" y="23532"/>
                </a:cubicBezTo>
                <a:cubicBezTo>
                  <a:pt x="281455" y="28239"/>
                  <a:pt x="275180" y="29808"/>
                  <a:pt x="272043" y="31376"/>
                </a:cubicBezTo>
                <a:lnTo>
                  <a:pt x="267336" y="51771"/>
                </a:lnTo>
                <a:cubicBezTo>
                  <a:pt x="267336" y="54909"/>
                  <a:pt x="273611" y="54909"/>
                  <a:pt x="275180" y="56478"/>
                </a:cubicBezTo>
                <a:cubicBezTo>
                  <a:pt x="278318" y="58046"/>
                  <a:pt x="278318" y="64322"/>
                  <a:pt x="279887" y="64322"/>
                </a:cubicBezTo>
                <a:cubicBezTo>
                  <a:pt x="290868" y="69028"/>
                  <a:pt x="297143" y="70597"/>
                  <a:pt x="308125" y="75304"/>
                </a:cubicBezTo>
                <a:cubicBezTo>
                  <a:pt x="314401" y="76872"/>
                  <a:pt x="315970" y="86285"/>
                  <a:pt x="323814" y="86285"/>
                </a:cubicBezTo>
                <a:cubicBezTo>
                  <a:pt x="336364" y="86285"/>
                  <a:pt x="339502" y="61184"/>
                  <a:pt x="341071" y="51771"/>
                </a:cubicBezTo>
                <a:lnTo>
                  <a:pt x="341071" y="14120"/>
                </a:lnTo>
                <a:cubicBezTo>
                  <a:pt x="347346" y="9413"/>
                  <a:pt x="345777" y="3138"/>
                  <a:pt x="353621" y="0"/>
                </a:cubicBezTo>
                <a:cubicBezTo>
                  <a:pt x="355190" y="10982"/>
                  <a:pt x="359896" y="18826"/>
                  <a:pt x="363034" y="26670"/>
                </a:cubicBezTo>
                <a:cubicBezTo>
                  <a:pt x="364603" y="32945"/>
                  <a:pt x="363034" y="40789"/>
                  <a:pt x="367741" y="43927"/>
                </a:cubicBezTo>
                <a:cubicBezTo>
                  <a:pt x="372447" y="45496"/>
                  <a:pt x="380291" y="47065"/>
                  <a:pt x="381860" y="48634"/>
                </a:cubicBezTo>
                <a:cubicBezTo>
                  <a:pt x="386567" y="51771"/>
                  <a:pt x="386567" y="65891"/>
                  <a:pt x="389704" y="72166"/>
                </a:cubicBezTo>
                <a:cubicBezTo>
                  <a:pt x="392842" y="83148"/>
                  <a:pt x="397549" y="89423"/>
                  <a:pt x="400686" y="98836"/>
                </a:cubicBezTo>
                <a:cubicBezTo>
                  <a:pt x="403824" y="108249"/>
                  <a:pt x="422649" y="112955"/>
                  <a:pt x="428925" y="119231"/>
                </a:cubicBezTo>
                <a:cubicBezTo>
                  <a:pt x="433631" y="123937"/>
                  <a:pt x="435200" y="131781"/>
                  <a:pt x="436769" y="138056"/>
                </a:cubicBezTo>
                <a:cubicBezTo>
                  <a:pt x="438338" y="144332"/>
                  <a:pt x="444613" y="144332"/>
                  <a:pt x="450888" y="144332"/>
                </a:cubicBezTo>
                <a:cubicBezTo>
                  <a:pt x="444613" y="161589"/>
                  <a:pt x="460301" y="167864"/>
                  <a:pt x="468146" y="177277"/>
                </a:cubicBezTo>
                <a:lnTo>
                  <a:pt x="468146" y="177277"/>
                </a:lnTo>
                <a:close/>
              </a:path>
            </a:pathLst>
          </a:custGeom>
          <a:solidFill>
            <a:srgbClr val="F26A21"/>
          </a:solidFill>
          <a:ln w="15677" cap="flat">
            <a:solidFill>
              <a:schemeClr val="bg1"/>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Georgia Pro Cond" panose="02040506050405020303" pitchFamily="18" charset="0"/>
            </a:endParaRPr>
          </a:p>
        </p:txBody>
      </p:sp>
      <p:pic>
        <p:nvPicPr>
          <p:cNvPr id="3074" name="Picture 2">
            <a:extLst>
              <a:ext uri="{FF2B5EF4-FFF2-40B4-BE49-F238E27FC236}">
                <a16:creationId xmlns:a16="http://schemas.microsoft.com/office/drawing/2014/main" id="{B48BE81E-CC49-9225-AE38-A3D7B774DDB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50302" y="8804753"/>
            <a:ext cx="995255" cy="9952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913450"/>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267</Words>
  <Application>Microsoft Office PowerPoint</Application>
  <PresentationFormat>Произвольный</PresentationFormat>
  <Paragraphs>24</Paragraphs>
  <Slides>1</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vt:i4>
      </vt:variant>
    </vt:vector>
  </HeadingPairs>
  <TitlesOfParts>
    <vt:vector size="9" baseType="lpstr">
      <vt:lpstr>Arial</vt:lpstr>
      <vt:lpstr>Calibri</vt:lpstr>
      <vt:lpstr>Georgia Pro Cond</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2026-05-19T08:38:04Z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